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13" r:id="rId2"/>
  </p:sldMasterIdLst>
  <p:notesMasterIdLst>
    <p:notesMasterId r:id="rId31"/>
  </p:notesMasterIdLst>
  <p:handoutMasterIdLst>
    <p:handoutMasterId r:id="rId32"/>
  </p:handoutMasterIdLst>
  <p:sldIdLst>
    <p:sldId id="256" r:id="rId3"/>
    <p:sldId id="410" r:id="rId4"/>
    <p:sldId id="411" r:id="rId5"/>
    <p:sldId id="412" r:id="rId6"/>
    <p:sldId id="413" r:id="rId7"/>
    <p:sldId id="415" r:id="rId8"/>
    <p:sldId id="417" r:id="rId9"/>
    <p:sldId id="422" r:id="rId10"/>
    <p:sldId id="418" r:id="rId11"/>
    <p:sldId id="420" r:id="rId12"/>
    <p:sldId id="423" r:id="rId13"/>
    <p:sldId id="424" r:id="rId14"/>
    <p:sldId id="437" r:id="rId15"/>
    <p:sldId id="430" r:id="rId16"/>
    <p:sldId id="428" r:id="rId17"/>
    <p:sldId id="431" r:id="rId18"/>
    <p:sldId id="448" r:id="rId19"/>
    <p:sldId id="432" r:id="rId20"/>
    <p:sldId id="435" r:id="rId21"/>
    <p:sldId id="436" r:id="rId22"/>
    <p:sldId id="433" r:id="rId23"/>
    <p:sldId id="438" r:id="rId24"/>
    <p:sldId id="440" r:id="rId25"/>
    <p:sldId id="446" r:id="rId26"/>
    <p:sldId id="434" r:id="rId27"/>
    <p:sldId id="441" r:id="rId28"/>
    <p:sldId id="442" r:id="rId29"/>
    <p:sldId id="443" r:id="rId30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300"/>
    <a:srgbClr val="0000CC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26" autoAdjust="0"/>
    <p:restoredTop sz="94674"/>
  </p:normalViewPr>
  <p:slideViewPr>
    <p:cSldViewPr>
      <p:cViewPr varScale="1">
        <p:scale>
          <a:sx n="76" d="100"/>
          <a:sy n="76" d="100"/>
        </p:scale>
        <p:origin x="-5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81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95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098" y="0"/>
            <a:ext cx="294495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495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098" y="9429750"/>
            <a:ext cx="294495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50D0BFC-19C0-4B02-897C-F5CB4A89999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83034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1098" y="0"/>
            <a:ext cx="294495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DB697D11-3A8D-4CED-9D93-922262161C85}" type="datetimeFigureOut">
              <a:rPr lang="en-GB"/>
              <a:pPr>
                <a:defRPr/>
              </a:pPr>
              <a:t>15/05/18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606" y="4716465"/>
            <a:ext cx="5438464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4958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1098" y="9429750"/>
            <a:ext cx="2944958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0381F092-2E78-4A08-99FC-8A8532EF380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7424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4322E46-94F6-49AC-A4A6-086C2F2D6EE9}" type="slidenum">
              <a:rPr lang="en-GB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Southampton-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5638800"/>
            <a:ext cx="3284583" cy="721509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0" y="3886200"/>
            <a:ext cx="914400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2800" b="1" dirty="0" err="1" smtClean="0"/>
              <a:t>Gennaro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Parlato</a:t>
            </a:r>
            <a:endParaRPr lang="en-GB" sz="2800" b="1" dirty="0" smtClean="0"/>
          </a:p>
          <a:p>
            <a:pPr algn="ctr">
              <a:defRPr/>
            </a:pPr>
            <a:r>
              <a:rPr lang="en-GB" sz="2400" dirty="0" err="1" smtClean="0"/>
              <a:t>gennaro@ecs.soton.ac.uk</a:t>
            </a:r>
            <a:endParaRPr lang="en-GB" sz="2400" dirty="0"/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0" y="838200"/>
            <a:ext cx="9144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GB" sz="4400" b="1" dirty="0" smtClean="0">
                <a:solidFill>
                  <a:srgbClr val="FF3300"/>
                </a:solidFill>
              </a:rPr>
              <a:t>Building</a:t>
            </a:r>
            <a:r>
              <a:rPr lang="en-GB" sz="4400" b="1" baseline="0" dirty="0" smtClean="0">
                <a:solidFill>
                  <a:srgbClr val="FF3300"/>
                </a:solidFill>
              </a:rPr>
              <a:t> a</a:t>
            </a:r>
            <a:endParaRPr lang="en-GB" sz="4400" b="1" dirty="0" smtClean="0">
              <a:solidFill>
                <a:srgbClr val="FF3300"/>
              </a:solidFill>
            </a:endParaRPr>
          </a:p>
          <a:p>
            <a:pPr algn="ctr">
              <a:defRPr/>
            </a:pPr>
            <a:r>
              <a:rPr lang="en-GB" sz="4400" b="1" dirty="0" smtClean="0">
                <a:solidFill>
                  <a:srgbClr val="FF3300"/>
                </a:solidFill>
              </a:rPr>
              <a:t>Bounded </a:t>
            </a:r>
            <a:r>
              <a:rPr lang="en-GB" sz="4400" b="1" smtClean="0">
                <a:solidFill>
                  <a:srgbClr val="FF3300"/>
                </a:solidFill>
              </a:rPr>
              <a:t>Model Checkers</a:t>
            </a:r>
            <a:r>
              <a:rPr lang="en-GB" sz="4400" b="1" baseline="0" dirty="0" smtClean="0">
                <a:solidFill>
                  <a:srgbClr val="FF3300"/>
                </a:solidFill>
              </a:rPr>
              <a:t/>
            </a:r>
            <a:br>
              <a:rPr lang="en-GB" sz="4400" b="1" baseline="0" dirty="0" smtClean="0">
                <a:solidFill>
                  <a:srgbClr val="FF3300"/>
                </a:solidFill>
              </a:rPr>
            </a:br>
            <a:r>
              <a:rPr lang="en-GB" sz="4400" b="1" baseline="0" dirty="0" smtClean="0">
                <a:solidFill>
                  <a:srgbClr val="FF3300"/>
                </a:solidFill>
              </a:rPr>
              <a:t>for C</a:t>
            </a:r>
            <a:endParaRPr lang="en-GB" sz="4400" b="1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119063"/>
            <a:ext cx="2209800" cy="62817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19063"/>
            <a:ext cx="6477000" cy="62817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19063"/>
            <a:ext cx="8839200" cy="7191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28600" y="990600"/>
            <a:ext cx="43053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86300" y="990600"/>
            <a:ext cx="4305300" cy="5410200"/>
          </a:xfrm>
        </p:spPr>
        <p:txBody>
          <a:bodyPr/>
          <a:lstStyle/>
          <a:p>
            <a:pPr lvl="0"/>
            <a:endParaRPr lang="en-GB" noProof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 userDrawn="1"/>
        </p:nvSpPr>
        <p:spPr bwMode="auto">
          <a:xfrm>
            <a:off x="0" y="4572000"/>
            <a:ext cx="9144000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514350" indent="-514350" algn="ctr" fontAlgn="auto">
              <a:spcBef>
                <a:spcPts val="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3200" dirty="0" smtClean="0">
                <a:solidFill>
                  <a:srgbClr val="000000"/>
                </a:solidFill>
              </a:rPr>
              <a:t>Darbari¹, B. Fischer², J. Marques-Silva³</a:t>
            </a:r>
          </a:p>
          <a:p>
            <a:pPr marL="514350" indent="-514350" algn="ctr"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en-GB" sz="2400" dirty="0" smtClean="0">
                <a:solidFill>
                  <a:srgbClr val="000000"/>
                </a:solidFill>
                <a:latin typeface="Lucida Console" pitchFamily="49" charset="0"/>
                <a:cs typeface="Courier New" pitchFamily="49" charset="0"/>
              </a:rPr>
              <a:t>b.fischer@ecs.soton.ac.uk</a:t>
            </a:r>
          </a:p>
          <a:p>
            <a:pPr marL="514350" indent="-514350" algn="ctr"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en-GB" dirty="0" smtClean="0">
                <a:solidFill>
                  <a:srgbClr val="000000"/>
                </a:solidFill>
              </a:rPr>
              <a:t>¹ARM, Cambridge</a:t>
            </a:r>
          </a:p>
          <a:p>
            <a:pPr marL="514350" indent="-51435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 smtClean="0">
                <a:solidFill>
                  <a:srgbClr val="000000"/>
                </a:solidFill>
              </a:rPr>
              <a:t>²University of Southampton</a:t>
            </a:r>
          </a:p>
          <a:p>
            <a:pPr marL="514350" indent="-51435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 smtClean="0">
                <a:solidFill>
                  <a:srgbClr val="000000"/>
                </a:solidFill>
              </a:rPr>
              <a:t>³University College Dublin</a:t>
            </a:r>
            <a:endParaRPr lang="en-GB" sz="3200" dirty="0" smtClean="0">
              <a:solidFill>
                <a:srgbClr val="000000"/>
              </a:solidFill>
            </a:endParaRPr>
          </a:p>
        </p:txBody>
      </p:sp>
      <p:sp>
        <p:nvSpPr>
          <p:cNvPr id="3" name="Rectangle 7"/>
          <p:cNvSpPr>
            <a:spLocks noChangeArrowheads="1"/>
          </p:cNvSpPr>
          <p:nvPr userDrawn="1"/>
        </p:nvSpPr>
        <p:spPr bwMode="auto">
          <a:xfrm>
            <a:off x="0" y="1752600"/>
            <a:ext cx="9144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 b="1" dirty="0" smtClean="0">
                <a:solidFill>
                  <a:srgbClr val="FF3300"/>
                </a:solidFill>
              </a:rPr>
              <a:t>Industrial-Strength</a:t>
            </a:r>
            <a:br>
              <a:rPr lang="en-GB" sz="4400" b="1" dirty="0" smtClean="0">
                <a:solidFill>
                  <a:srgbClr val="FF3300"/>
                </a:solidFill>
              </a:rPr>
            </a:br>
            <a:r>
              <a:rPr lang="en-GB" sz="4400" b="1" dirty="0" smtClean="0">
                <a:solidFill>
                  <a:srgbClr val="FF3300"/>
                </a:solidFill>
              </a:rPr>
              <a:t>Certified SAT Solving through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 b="1" dirty="0" smtClean="0">
                <a:solidFill>
                  <a:srgbClr val="FF3300"/>
                </a:solidFill>
              </a:rPr>
              <a:t>Verified SAT Proof Checking</a:t>
            </a:r>
          </a:p>
        </p:txBody>
      </p:sp>
      <p:pic>
        <p:nvPicPr>
          <p:cNvPr id="4" name="Picture 10" descr="electronics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279400"/>
            <a:ext cx="2166938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990600"/>
            <a:ext cx="43053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90600"/>
            <a:ext cx="43053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tx1"/>
              </a:buClr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119063"/>
            <a:ext cx="2209800" cy="62817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19063"/>
            <a:ext cx="6477000" cy="62817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990600"/>
            <a:ext cx="43053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90600"/>
            <a:ext cx="43053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19063"/>
            <a:ext cx="87630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990600"/>
            <a:ext cx="8763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MT Extra" pitchFamily="-108" charset="0"/>
        <a:buChar char="&gt;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19063"/>
            <a:ext cx="88392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990600"/>
            <a:ext cx="8763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pic>
        <p:nvPicPr>
          <p:cNvPr id="1028" name="Picture 11" descr="electronics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693025" y="152400"/>
            <a:ext cx="12985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MT Extra" pitchFamily="18" charset="2"/>
        <a:buChar char="&gt;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Loop unwinding</a:t>
            </a:r>
            <a:endParaRPr lang="en-GB" dirty="0"/>
          </a:p>
        </p:txBody>
      </p:sp>
      <p:sp>
        <p:nvSpPr>
          <p:cNvPr id="3" name="AutoShape 4"/>
          <p:cNvSpPr>
            <a:spLocks noChangeArrowheads="1"/>
          </p:cNvSpPr>
          <p:nvPr/>
        </p:nvSpPr>
        <p:spPr bwMode="auto">
          <a:xfrm>
            <a:off x="381000" y="1066800"/>
            <a:ext cx="4343400" cy="5040313"/>
          </a:xfrm>
          <a:prstGeom prst="foldedCorner">
            <a:avLst>
              <a:gd name="adj" fmla="val 6157"/>
            </a:avLst>
          </a:prstGeom>
          <a:solidFill>
            <a:srgbClr val="FFFFCC"/>
          </a:solidFill>
          <a:ln w="317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90488" tIns="44450" rIns="90488" bIns="44450"/>
          <a:lstStyle/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void f(...) {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  ...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  if(</a:t>
            </a:r>
            <a:r>
              <a:rPr lang="en-US" sz="2000" b="1" noProof="1">
                <a:solidFill>
                  <a:schemeClr val="hlink"/>
                </a:solidFill>
                <a:latin typeface="Lucida Sans Typewriter" pitchFamily="49" charset="0"/>
              </a:rPr>
              <a:t>cond</a:t>
            </a:r>
            <a:r>
              <a:rPr lang="en-US" sz="2000" noProof="1">
                <a:latin typeface="Lucida Sans Typewriter" pitchFamily="49" charset="0"/>
              </a:rPr>
              <a:t>) {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    </a:t>
            </a:r>
            <a:r>
              <a:rPr lang="en-US" sz="2000" b="1" noProof="1">
                <a:solidFill>
                  <a:srgbClr val="33CC33"/>
                </a:solidFill>
                <a:latin typeface="Lucida Sans Typewriter" pitchFamily="49" charset="0"/>
              </a:rPr>
              <a:t>Body;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ucida Sans Typewriter" pitchFamily="49" charset="0"/>
              </a:rPr>
              <a:t>    </a:t>
            </a:r>
            <a:r>
              <a:rPr lang="en-US" sz="2000" noProof="1">
                <a:latin typeface="Lucida Sans Typewriter" pitchFamily="49" charset="0"/>
              </a:rPr>
              <a:t>if(</a:t>
            </a:r>
            <a:r>
              <a:rPr lang="en-US" sz="2000" b="1" noProof="1">
                <a:solidFill>
                  <a:schemeClr val="hlink"/>
                </a:solidFill>
                <a:latin typeface="Lucida Sans Typewriter" pitchFamily="49" charset="0"/>
              </a:rPr>
              <a:t>cond</a:t>
            </a:r>
            <a:r>
              <a:rPr lang="en-US" sz="2000" noProof="1">
                <a:latin typeface="Lucida Sans Typewriter" pitchFamily="49" charset="0"/>
              </a:rPr>
              <a:t>) {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      </a:t>
            </a:r>
            <a:r>
              <a:rPr lang="en-US" sz="2000" b="1" noProof="1">
                <a:solidFill>
                  <a:srgbClr val="33CC33"/>
                </a:solidFill>
                <a:latin typeface="Lucida Sans Typewriter" pitchFamily="49" charset="0"/>
              </a:rPr>
              <a:t>Body;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      while(</a:t>
            </a:r>
            <a:r>
              <a:rPr lang="en-US" sz="2000" b="1" noProof="1">
                <a:solidFill>
                  <a:schemeClr val="hlink"/>
                </a:solidFill>
                <a:latin typeface="Lucida Sans Typewriter" pitchFamily="49" charset="0"/>
              </a:rPr>
              <a:t>cond</a:t>
            </a:r>
            <a:r>
              <a:rPr lang="en-US" sz="2000" noProof="1">
                <a:latin typeface="Lucida Sans Typewriter" pitchFamily="49" charset="0"/>
              </a:rPr>
              <a:t>) {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effectLst>
                  <a:outerShdw blurRad="38100" dist="38100" dir="2700000" algn="tl">
                    <a:srgbClr val="FFFFFF"/>
                  </a:outerShdw>
                </a:effectLst>
                <a:latin typeface="Lucida Sans Typewriter" pitchFamily="49" charset="0"/>
              </a:rPr>
              <a:t>        </a:t>
            </a:r>
            <a:r>
              <a:rPr lang="en-US" sz="2000" b="1" noProof="1">
                <a:solidFill>
                  <a:srgbClr val="33CC33"/>
                </a:solidFill>
                <a:latin typeface="Lucida Sans Typewriter" pitchFamily="49" charset="0"/>
              </a:rPr>
              <a:t>Body;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      }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    }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  }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  Remainder;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}</a:t>
            </a: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2362200" y="1066800"/>
            <a:ext cx="2895600" cy="1143000"/>
          </a:xfrm>
          <a:prstGeom prst="wedgeEllipseCallout">
            <a:avLst>
              <a:gd name="adj1" fmla="val -64577"/>
              <a:gd name="adj2" fmla="val 47865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lIns="90488" tIns="44450" rIns="90488" bIns="44450"/>
          <a:lstStyle/>
          <a:p>
            <a:pPr>
              <a:lnSpc>
                <a:spcPct val="93000"/>
              </a:lnSpc>
              <a:buClr>
                <a:schemeClr val="hlink"/>
              </a:buClr>
              <a:buFont typeface="Wingdings" charset="0"/>
              <a:buNone/>
              <a:defRPr/>
            </a:pPr>
            <a:r>
              <a:rPr lang="en-US" sz="2800" dirty="0" smtClean="0">
                <a:latin typeface="+mn-lt"/>
                <a:ea typeface="MS PGothic" charset="0"/>
                <a:cs typeface="MS PGothic" charset="0"/>
              </a:rPr>
              <a:t>unwind one iteration</a:t>
            </a:r>
            <a:endParaRPr lang="en-US" sz="2800" dirty="0">
              <a:latin typeface="+mn-lt"/>
              <a:ea typeface="MS PGothic" charset="0"/>
              <a:cs typeface="MS PGothic" charset="0"/>
            </a:endParaRP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2590800" y="1676400"/>
            <a:ext cx="2895600" cy="1143000"/>
          </a:xfrm>
          <a:prstGeom prst="wedgeEllipseCallout">
            <a:avLst>
              <a:gd name="adj1" fmla="val -64577"/>
              <a:gd name="adj2" fmla="val 47865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lIns="90488" tIns="44450" rIns="90488" bIns="44450"/>
          <a:lstStyle/>
          <a:p>
            <a:pPr>
              <a:lnSpc>
                <a:spcPct val="93000"/>
              </a:lnSpc>
              <a:buClr>
                <a:schemeClr val="hlink"/>
              </a:buClr>
              <a:buFont typeface="Wingdings" charset="0"/>
              <a:buNone/>
              <a:defRPr/>
            </a:pPr>
            <a:r>
              <a:rPr lang="en-US" sz="2800" dirty="0" smtClean="0">
                <a:latin typeface="+mn-lt"/>
                <a:ea typeface="MS PGothic" charset="0"/>
                <a:cs typeface="MS PGothic" charset="0"/>
              </a:rPr>
              <a:t>unwind one iteration</a:t>
            </a:r>
            <a:endParaRPr lang="en-US" sz="2800" dirty="0">
              <a:latin typeface="+mn-lt"/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Loop unwinding</a:t>
            </a:r>
            <a:endParaRPr lang="en-GB" dirty="0"/>
          </a:p>
        </p:txBody>
      </p:sp>
      <p:sp>
        <p:nvSpPr>
          <p:cNvPr id="3" name="AutoShape 4"/>
          <p:cNvSpPr>
            <a:spLocks noChangeArrowheads="1"/>
          </p:cNvSpPr>
          <p:nvPr/>
        </p:nvSpPr>
        <p:spPr bwMode="auto">
          <a:xfrm>
            <a:off x="381000" y="1066800"/>
            <a:ext cx="4343400" cy="5040313"/>
          </a:xfrm>
          <a:prstGeom prst="foldedCorner">
            <a:avLst>
              <a:gd name="adj" fmla="val 6157"/>
            </a:avLst>
          </a:prstGeom>
          <a:solidFill>
            <a:srgbClr val="FFFFCC"/>
          </a:solidFill>
          <a:ln w="317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90488" tIns="44450" rIns="90488" bIns="44450"/>
          <a:lstStyle/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void f(...) {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  ...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  if(</a:t>
            </a:r>
            <a:r>
              <a:rPr lang="en-US" sz="2000" b="1" noProof="1">
                <a:solidFill>
                  <a:schemeClr val="hlink"/>
                </a:solidFill>
                <a:latin typeface="Lucida Sans Typewriter" pitchFamily="49" charset="0"/>
              </a:rPr>
              <a:t>cond</a:t>
            </a:r>
            <a:r>
              <a:rPr lang="en-US" sz="2000" noProof="1">
                <a:latin typeface="Lucida Sans Typewriter" pitchFamily="49" charset="0"/>
              </a:rPr>
              <a:t>) {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    </a:t>
            </a:r>
            <a:r>
              <a:rPr lang="en-US" sz="2000" b="1" noProof="1">
                <a:solidFill>
                  <a:srgbClr val="33CC33"/>
                </a:solidFill>
                <a:latin typeface="Lucida Sans Typewriter" pitchFamily="49" charset="0"/>
              </a:rPr>
              <a:t>Body;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ucida Sans Typewriter" pitchFamily="49" charset="0"/>
              </a:rPr>
              <a:t>    </a:t>
            </a:r>
            <a:r>
              <a:rPr lang="en-US" sz="2000" noProof="1">
                <a:latin typeface="Lucida Sans Typewriter" pitchFamily="49" charset="0"/>
              </a:rPr>
              <a:t>if(</a:t>
            </a:r>
            <a:r>
              <a:rPr lang="en-US" sz="2000" b="1" noProof="1">
                <a:solidFill>
                  <a:schemeClr val="hlink"/>
                </a:solidFill>
                <a:latin typeface="Lucida Sans Typewriter" pitchFamily="49" charset="0"/>
              </a:rPr>
              <a:t>cond</a:t>
            </a:r>
            <a:r>
              <a:rPr lang="en-US" sz="2000" noProof="1">
                <a:latin typeface="Lucida Sans Typewriter" pitchFamily="49" charset="0"/>
              </a:rPr>
              <a:t>) {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      </a:t>
            </a:r>
            <a:r>
              <a:rPr lang="en-US" sz="2000" b="1" noProof="1">
                <a:solidFill>
                  <a:srgbClr val="33CC33"/>
                </a:solidFill>
                <a:latin typeface="Lucida Sans Typewriter" pitchFamily="49" charset="0"/>
              </a:rPr>
              <a:t>Body;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      if(</a:t>
            </a:r>
            <a:r>
              <a:rPr lang="en-US" sz="2000" b="1" noProof="1">
                <a:solidFill>
                  <a:schemeClr val="hlink"/>
                </a:solidFill>
                <a:latin typeface="Lucida Sans Typewriter" pitchFamily="49" charset="0"/>
              </a:rPr>
              <a:t>cond</a:t>
            </a:r>
            <a:r>
              <a:rPr lang="en-US" sz="2000" noProof="1">
                <a:latin typeface="Lucida Sans Typewriter" pitchFamily="49" charset="0"/>
              </a:rPr>
              <a:t>) {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effectLst>
                  <a:outerShdw blurRad="38100" dist="38100" dir="2700000" algn="tl">
                    <a:srgbClr val="FFFFFF"/>
                  </a:outerShdw>
                </a:effectLst>
                <a:latin typeface="Lucida Sans Typewriter" pitchFamily="49" charset="0"/>
              </a:rPr>
              <a:t>        </a:t>
            </a:r>
            <a:r>
              <a:rPr lang="en-US" sz="2000" b="1" noProof="1">
                <a:solidFill>
                  <a:srgbClr val="33CC33"/>
                </a:solidFill>
                <a:latin typeface="Lucida Sans Typewriter" pitchFamily="49" charset="0"/>
              </a:rPr>
              <a:t>Body;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        while(</a:t>
            </a:r>
            <a:r>
              <a:rPr lang="en-US" sz="2000" b="1" noProof="1">
                <a:solidFill>
                  <a:schemeClr val="hlink"/>
                </a:solidFill>
                <a:latin typeface="Lucida Sans Typewriter" pitchFamily="49" charset="0"/>
              </a:rPr>
              <a:t>cond</a:t>
            </a:r>
            <a:r>
              <a:rPr lang="en-US" sz="2000" noProof="1">
                <a:latin typeface="Lucida Sans Typewriter" pitchFamily="49" charset="0"/>
              </a:rPr>
              <a:t>) {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ucida Sans Typewriter" pitchFamily="49" charset="0"/>
              </a:rPr>
              <a:t>          </a:t>
            </a:r>
            <a:r>
              <a:rPr lang="en-US" sz="2000" b="1" noProof="1">
                <a:solidFill>
                  <a:srgbClr val="33CC33"/>
                </a:solidFill>
                <a:latin typeface="Lucida Sans Typewriter" pitchFamily="49" charset="0"/>
              </a:rPr>
              <a:t>Body;</a:t>
            </a:r>
            <a:endParaRPr lang="en-US" sz="2000" b="1" noProof="1">
              <a:latin typeface="Lucida Sans Typewriter" pitchFamily="49" charset="0"/>
            </a:endParaRP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        }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      }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    }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  }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  Remainder;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}</a:t>
            </a:r>
          </a:p>
        </p:txBody>
      </p:sp>
      <p:sp>
        <p:nvSpPr>
          <p:cNvPr id="4" name="AutoShape 5"/>
          <p:cNvSpPr>
            <a:spLocks noChangeArrowheads="1"/>
          </p:cNvSpPr>
          <p:nvPr/>
        </p:nvSpPr>
        <p:spPr bwMode="auto">
          <a:xfrm>
            <a:off x="2362200" y="1077913"/>
            <a:ext cx="2895600" cy="1143000"/>
          </a:xfrm>
          <a:prstGeom prst="wedgeEllipseCallout">
            <a:avLst>
              <a:gd name="adj1" fmla="val -64577"/>
              <a:gd name="adj2" fmla="val 47865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lIns="90488" tIns="44450" rIns="90488" bIns="44450"/>
          <a:lstStyle/>
          <a:p>
            <a:pPr>
              <a:lnSpc>
                <a:spcPct val="93000"/>
              </a:lnSpc>
              <a:buClr>
                <a:schemeClr val="hlink"/>
              </a:buClr>
              <a:buFont typeface="Wingdings" charset="0"/>
              <a:buNone/>
              <a:defRPr/>
            </a:pPr>
            <a:r>
              <a:rPr lang="en-US" sz="2800" dirty="0" smtClean="0">
                <a:latin typeface="+mn-lt"/>
                <a:ea typeface="MS PGothic" charset="0"/>
                <a:cs typeface="MS PGothic" charset="0"/>
              </a:rPr>
              <a:t>unwind one iteration</a:t>
            </a:r>
            <a:endParaRPr lang="en-US" sz="2800" dirty="0">
              <a:latin typeface="+mn-lt"/>
              <a:ea typeface="MS PGothic" charset="0"/>
              <a:cs typeface="MS PGothic" charset="0"/>
            </a:endParaRP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2590800" y="1687513"/>
            <a:ext cx="2895600" cy="1143000"/>
          </a:xfrm>
          <a:prstGeom prst="wedgeEllipseCallout">
            <a:avLst>
              <a:gd name="adj1" fmla="val -64577"/>
              <a:gd name="adj2" fmla="val 47865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lIns="90488" tIns="44450" rIns="90488" bIns="44450"/>
          <a:lstStyle/>
          <a:p>
            <a:pPr>
              <a:lnSpc>
                <a:spcPct val="93000"/>
              </a:lnSpc>
              <a:buClr>
                <a:schemeClr val="hlink"/>
              </a:buClr>
              <a:buFont typeface="Wingdings" charset="0"/>
              <a:buNone/>
              <a:defRPr/>
            </a:pPr>
            <a:r>
              <a:rPr lang="en-US" sz="2800" dirty="0" smtClean="0">
                <a:latin typeface="+mn-lt"/>
                <a:ea typeface="MS PGothic" charset="0"/>
                <a:cs typeface="MS PGothic" charset="0"/>
              </a:rPr>
              <a:t>unwind one iteration</a:t>
            </a:r>
            <a:endParaRPr lang="en-US" sz="2800" dirty="0">
              <a:latin typeface="+mn-lt"/>
              <a:ea typeface="MS PGothic" charset="0"/>
              <a:cs typeface="MS PGothic" charset="0"/>
            </a:endParaRP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2895600" y="2297113"/>
            <a:ext cx="2895600" cy="1143000"/>
          </a:xfrm>
          <a:prstGeom prst="wedgeEllipseCallout">
            <a:avLst>
              <a:gd name="adj1" fmla="val -64577"/>
              <a:gd name="adj2" fmla="val 47865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lIns="90488" tIns="44450" rIns="90488" bIns="44450"/>
          <a:lstStyle/>
          <a:p>
            <a:pPr>
              <a:lnSpc>
                <a:spcPct val="93000"/>
              </a:lnSpc>
              <a:buClr>
                <a:schemeClr val="hlink"/>
              </a:buClr>
              <a:buFont typeface="Wingdings" charset="0"/>
              <a:buNone/>
              <a:defRPr/>
            </a:pPr>
            <a:r>
              <a:rPr lang="en-US" sz="2800" dirty="0" smtClean="0">
                <a:latin typeface="+mn-lt"/>
                <a:ea typeface="MS PGothic" charset="0"/>
                <a:cs typeface="MS PGothic" charset="0"/>
              </a:rPr>
              <a:t>unwind one iteration…</a:t>
            </a:r>
            <a:endParaRPr lang="en-US" sz="2800" dirty="0">
              <a:latin typeface="+mn-lt"/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Loop unwinding</a:t>
            </a:r>
            <a:endParaRPr lang="en-GB" dirty="0"/>
          </a:p>
        </p:txBody>
      </p:sp>
      <p:sp>
        <p:nvSpPr>
          <p:cNvPr id="3" name="AutoShape 4"/>
          <p:cNvSpPr>
            <a:spLocks noChangeArrowheads="1"/>
          </p:cNvSpPr>
          <p:nvPr/>
        </p:nvSpPr>
        <p:spPr bwMode="auto">
          <a:xfrm>
            <a:off x="381000" y="1066800"/>
            <a:ext cx="4343400" cy="5040313"/>
          </a:xfrm>
          <a:prstGeom prst="foldedCorner">
            <a:avLst>
              <a:gd name="adj" fmla="val 6157"/>
            </a:avLst>
          </a:prstGeom>
          <a:solidFill>
            <a:srgbClr val="FFFFCC"/>
          </a:solidFill>
          <a:ln w="317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90488" tIns="44450" rIns="90488" bIns="44450"/>
          <a:lstStyle/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void f(...) {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  ...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  if(</a:t>
            </a:r>
            <a:r>
              <a:rPr lang="en-US" sz="2000" b="1" noProof="1">
                <a:solidFill>
                  <a:schemeClr val="hlink"/>
                </a:solidFill>
                <a:latin typeface="Lucida Sans Typewriter" pitchFamily="49" charset="0"/>
              </a:rPr>
              <a:t>cond</a:t>
            </a:r>
            <a:r>
              <a:rPr lang="en-US" sz="2000" noProof="1">
                <a:latin typeface="Lucida Sans Typewriter" pitchFamily="49" charset="0"/>
              </a:rPr>
              <a:t>) {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    </a:t>
            </a:r>
            <a:r>
              <a:rPr lang="en-US" sz="2000" b="1" noProof="1">
                <a:solidFill>
                  <a:srgbClr val="33CC33"/>
                </a:solidFill>
                <a:latin typeface="Lucida Sans Typewriter" pitchFamily="49" charset="0"/>
              </a:rPr>
              <a:t>Body;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ucida Sans Typewriter" pitchFamily="49" charset="0"/>
              </a:rPr>
              <a:t>    </a:t>
            </a:r>
            <a:r>
              <a:rPr lang="en-US" sz="2000" noProof="1">
                <a:latin typeface="Lucida Sans Typewriter" pitchFamily="49" charset="0"/>
              </a:rPr>
              <a:t>if(</a:t>
            </a:r>
            <a:r>
              <a:rPr lang="en-US" sz="2000" b="1" noProof="1">
                <a:solidFill>
                  <a:schemeClr val="hlink"/>
                </a:solidFill>
                <a:latin typeface="Lucida Sans Typewriter" pitchFamily="49" charset="0"/>
              </a:rPr>
              <a:t>cond</a:t>
            </a:r>
            <a:r>
              <a:rPr lang="en-US" sz="2000" noProof="1">
                <a:latin typeface="Lucida Sans Typewriter" pitchFamily="49" charset="0"/>
              </a:rPr>
              <a:t>) {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      </a:t>
            </a:r>
            <a:r>
              <a:rPr lang="en-US" sz="2000" b="1" noProof="1">
                <a:solidFill>
                  <a:srgbClr val="33CC33"/>
                </a:solidFill>
                <a:latin typeface="Lucida Sans Typewriter" pitchFamily="49" charset="0"/>
              </a:rPr>
              <a:t>Body;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      if(</a:t>
            </a:r>
            <a:r>
              <a:rPr lang="en-US" sz="2000" b="1" noProof="1">
                <a:solidFill>
                  <a:schemeClr val="hlink"/>
                </a:solidFill>
                <a:latin typeface="Lucida Sans Typewriter" pitchFamily="49" charset="0"/>
              </a:rPr>
              <a:t>cond</a:t>
            </a:r>
            <a:r>
              <a:rPr lang="en-US" sz="2000" noProof="1">
                <a:latin typeface="Lucida Sans Typewriter" pitchFamily="49" charset="0"/>
              </a:rPr>
              <a:t>) {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effectLst>
                  <a:outerShdw blurRad="38100" dist="38100" dir="2700000" algn="tl">
                    <a:srgbClr val="FFFFFF"/>
                  </a:outerShdw>
                </a:effectLst>
                <a:latin typeface="Lucida Sans Typewriter" pitchFamily="49" charset="0"/>
              </a:rPr>
              <a:t>        </a:t>
            </a:r>
            <a:r>
              <a:rPr lang="en-US" sz="2000" b="1" noProof="1">
                <a:solidFill>
                  <a:srgbClr val="33CC33"/>
                </a:solidFill>
                <a:latin typeface="Lucida Sans Typewriter" pitchFamily="49" charset="0"/>
              </a:rPr>
              <a:t>Body;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        assert(</a:t>
            </a:r>
            <a:r>
              <a:rPr lang="en-US" sz="2000" b="1" noProof="1">
                <a:latin typeface="Lucida Sans Typewriter" pitchFamily="49" charset="0"/>
              </a:rPr>
              <a:t>!</a:t>
            </a:r>
            <a:r>
              <a:rPr lang="en-US" sz="2000" b="1" noProof="1">
                <a:solidFill>
                  <a:schemeClr val="hlink"/>
                </a:solidFill>
                <a:latin typeface="Lucida Sans Typewriter" pitchFamily="49" charset="0"/>
              </a:rPr>
              <a:t>cond</a:t>
            </a:r>
            <a:r>
              <a:rPr lang="en-US" sz="2000" noProof="1">
                <a:latin typeface="Lucida Sans Typewriter" pitchFamily="49" charset="0"/>
              </a:rPr>
              <a:t>);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endParaRPr lang="en-US" sz="2000" noProof="1">
              <a:latin typeface="Lucida Sans Typewriter" pitchFamily="49" charset="0"/>
            </a:endParaRP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        }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      }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    }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  }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  Remainder;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}</a:t>
            </a:r>
          </a:p>
        </p:txBody>
      </p:sp>
      <p:sp>
        <p:nvSpPr>
          <p:cNvPr id="4" name="AutoShape 5"/>
          <p:cNvSpPr>
            <a:spLocks noChangeArrowheads="1"/>
          </p:cNvSpPr>
          <p:nvPr/>
        </p:nvSpPr>
        <p:spPr bwMode="auto">
          <a:xfrm>
            <a:off x="2286000" y="4430713"/>
            <a:ext cx="2895600" cy="1219200"/>
          </a:xfrm>
          <a:prstGeom prst="wedgeEllipseCallout">
            <a:avLst>
              <a:gd name="adj1" fmla="val -34912"/>
              <a:gd name="adj2" fmla="val -95685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lIns="90488" tIns="44450" rIns="90488" bIns="44450"/>
          <a:lstStyle/>
          <a:p>
            <a:pPr>
              <a:lnSpc>
                <a:spcPct val="93000"/>
              </a:lnSpc>
              <a:buClr>
                <a:schemeClr val="hlink"/>
              </a:buClr>
              <a:buFont typeface="Wingdings" charset="0"/>
              <a:buNone/>
              <a:defRPr/>
            </a:pPr>
            <a:r>
              <a:rPr lang="en-US" sz="2800" dirty="0" smtClean="0">
                <a:latin typeface="+mn-lt"/>
                <a:ea typeface="MS PGothic" charset="0"/>
                <a:cs typeface="MS PGothic" charset="0"/>
              </a:rPr>
              <a:t>unwinding</a:t>
            </a:r>
            <a:r>
              <a:rPr lang="en-US" sz="2800" dirty="0">
                <a:latin typeface="+mn-lt"/>
                <a:ea typeface="MS PGothic" charset="0"/>
                <a:cs typeface="MS PGothic" charset="0"/>
              </a:rPr>
              <a:t/>
            </a:r>
            <a:br>
              <a:rPr lang="en-US" sz="2800" dirty="0">
                <a:latin typeface="+mn-lt"/>
                <a:ea typeface="MS PGothic" charset="0"/>
                <a:cs typeface="MS PGothic" charset="0"/>
              </a:rPr>
            </a:br>
            <a:r>
              <a:rPr lang="en-US" sz="2800" dirty="0">
                <a:latin typeface="+mn-lt"/>
                <a:ea typeface="MS PGothic" charset="0"/>
                <a:cs typeface="MS PGothic" charset="0"/>
              </a:rPr>
              <a:t>assertion</a:t>
            </a: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2362200" y="1077913"/>
            <a:ext cx="2895600" cy="1143000"/>
          </a:xfrm>
          <a:prstGeom prst="wedgeEllipseCallout">
            <a:avLst>
              <a:gd name="adj1" fmla="val -64577"/>
              <a:gd name="adj2" fmla="val 47865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lIns="90488" tIns="44450" rIns="90488" bIns="44450"/>
          <a:lstStyle/>
          <a:p>
            <a:pPr>
              <a:lnSpc>
                <a:spcPct val="93000"/>
              </a:lnSpc>
              <a:buClr>
                <a:schemeClr val="hlink"/>
              </a:buClr>
              <a:buFont typeface="Wingdings" charset="0"/>
              <a:buNone/>
              <a:defRPr/>
            </a:pPr>
            <a:r>
              <a:rPr lang="en-US" sz="2800" dirty="0" smtClean="0">
                <a:latin typeface="+mn-lt"/>
                <a:ea typeface="MS PGothic" charset="0"/>
                <a:cs typeface="MS PGothic" charset="0"/>
              </a:rPr>
              <a:t>unwind one iteration</a:t>
            </a:r>
            <a:endParaRPr lang="en-US" sz="2800" dirty="0">
              <a:latin typeface="+mn-lt"/>
              <a:ea typeface="MS PGothic" charset="0"/>
              <a:cs typeface="MS PGothic" charset="0"/>
            </a:endParaRP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2590800" y="1687513"/>
            <a:ext cx="2895600" cy="1143000"/>
          </a:xfrm>
          <a:prstGeom prst="wedgeEllipseCallout">
            <a:avLst>
              <a:gd name="adj1" fmla="val -64577"/>
              <a:gd name="adj2" fmla="val 47865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lIns="90488" tIns="44450" rIns="90488" bIns="44450"/>
          <a:lstStyle/>
          <a:p>
            <a:pPr>
              <a:lnSpc>
                <a:spcPct val="93000"/>
              </a:lnSpc>
              <a:buClr>
                <a:schemeClr val="hlink"/>
              </a:buClr>
              <a:buFont typeface="Wingdings" charset="0"/>
              <a:buNone/>
              <a:defRPr/>
            </a:pPr>
            <a:r>
              <a:rPr lang="en-US" sz="2800" dirty="0" smtClean="0">
                <a:latin typeface="+mn-lt"/>
                <a:ea typeface="MS PGothic" charset="0"/>
                <a:cs typeface="MS PGothic" charset="0"/>
              </a:rPr>
              <a:t>unwind one iteration</a:t>
            </a:r>
            <a:endParaRPr lang="en-US" sz="2800" dirty="0">
              <a:latin typeface="+mn-lt"/>
              <a:ea typeface="MS PGothic" charset="0"/>
              <a:cs typeface="MS PGothic" charset="0"/>
            </a:endParaRPr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2895600" y="2286000"/>
            <a:ext cx="2895600" cy="1143000"/>
          </a:xfrm>
          <a:prstGeom prst="wedgeEllipseCallout">
            <a:avLst>
              <a:gd name="adj1" fmla="val -64577"/>
              <a:gd name="adj2" fmla="val 47865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lIns="90488" tIns="44450" rIns="90488" bIns="44450"/>
          <a:lstStyle/>
          <a:p>
            <a:pPr>
              <a:lnSpc>
                <a:spcPct val="93000"/>
              </a:lnSpc>
              <a:buClr>
                <a:schemeClr val="hlink"/>
              </a:buClr>
              <a:buFont typeface="Wingdings" charset="0"/>
              <a:buNone/>
              <a:defRPr/>
            </a:pPr>
            <a:r>
              <a:rPr lang="en-US" sz="2800" dirty="0" smtClean="0">
                <a:latin typeface="+mn-lt"/>
                <a:ea typeface="MS PGothic" charset="0"/>
                <a:cs typeface="MS PGothic" charset="0"/>
              </a:rPr>
              <a:t>unwind one iteration…</a:t>
            </a:r>
            <a:endParaRPr lang="en-US" sz="2800" dirty="0">
              <a:latin typeface="+mn-lt"/>
              <a:ea typeface="MS PGothic" charset="0"/>
              <a:cs typeface="MS PGothic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3962400" cy="5410200"/>
          </a:xfrm>
        </p:spPr>
        <p:txBody>
          <a:bodyPr/>
          <a:lstStyle/>
          <a:p>
            <a:r>
              <a:rPr lang="en-US" dirty="0" smtClean="0"/>
              <a:t>unwinding assertion</a:t>
            </a:r>
          </a:p>
          <a:p>
            <a:pPr lvl="1"/>
            <a:r>
              <a:rPr lang="en-US" dirty="0" smtClean="0"/>
              <a:t>inserted after last unwound iteration</a:t>
            </a:r>
          </a:p>
          <a:p>
            <a:pPr lvl="1"/>
            <a:r>
              <a:rPr lang="en-US" dirty="0" smtClean="0"/>
              <a:t>violated if program runs longer than bound permits</a:t>
            </a:r>
          </a:p>
          <a:p>
            <a:pPr lvl="1">
              <a:buFont typeface="Arial Unicode MS" pitchFamily="34" charset="-128"/>
              <a:buChar char="⇒"/>
            </a:pPr>
            <a:r>
              <a:rPr lang="en-US" dirty="0" smtClean="0"/>
              <a:t>if not violated: (real) correctness result!</a:t>
            </a:r>
          </a:p>
          <a:p>
            <a:endParaRPr lang="en-US" dirty="0" smtClean="0"/>
          </a:p>
          <a:p>
            <a:endParaRPr lang="en-GB" dirty="0" smtClean="0">
              <a:solidFill>
                <a:srgbClr val="000000"/>
              </a:solidFill>
            </a:endParaRP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Safety conditions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915400" cy="5410200"/>
          </a:xfrm>
        </p:spPr>
        <p:txBody>
          <a:bodyPr/>
          <a:lstStyle/>
          <a:p>
            <a:pPr>
              <a:buNone/>
            </a:pPr>
            <a:r>
              <a:rPr lang="en-GB" dirty="0" smtClean="0"/>
              <a:t>Built-in safety checks converted into explicit assertions:</a:t>
            </a:r>
          </a:p>
          <a:p>
            <a:pPr>
              <a:buNone/>
            </a:pPr>
            <a:r>
              <a:rPr lang="en-GB" dirty="0" smtClean="0"/>
              <a:t>e.g., array safety: </a:t>
            </a:r>
          </a:p>
          <a:p>
            <a:pPr>
              <a:buNone/>
            </a:pPr>
            <a:r>
              <a:rPr lang="en-GB" dirty="0" smtClean="0">
                <a:latin typeface="Lucida Sans Typewriter" pitchFamily="49" charset="0"/>
              </a:rPr>
              <a:t>	a[</a:t>
            </a:r>
            <a:r>
              <a:rPr lang="en-GB" dirty="0" err="1" smtClean="0">
                <a:latin typeface="Lucida Sans Typewriter" pitchFamily="49" charset="0"/>
              </a:rPr>
              <a:t>i</a:t>
            </a:r>
            <a:r>
              <a:rPr lang="en-GB" dirty="0" smtClean="0">
                <a:latin typeface="Lucida Sans Typewriter" pitchFamily="49" charset="0"/>
              </a:rPr>
              <a:t>]=...; </a:t>
            </a:r>
            <a:br>
              <a:rPr lang="en-GB" dirty="0" smtClean="0">
                <a:latin typeface="Lucida Sans Typewriter" pitchFamily="49" charset="0"/>
              </a:rPr>
            </a:br>
            <a:r>
              <a:rPr lang="en-GB" dirty="0" smtClean="0">
                <a:latin typeface="Lucida Sans Typewriter" pitchFamily="49" charset="0"/>
              </a:rPr>
              <a:t> </a:t>
            </a:r>
            <a:r>
              <a:rPr lang="en-GB" dirty="0" smtClean="0">
                <a:ea typeface="Arial Unicode MS"/>
                <a:cs typeface="Arial Unicode MS"/>
              </a:rPr>
              <a:t>⇒</a:t>
            </a:r>
            <a:r>
              <a:rPr lang="en-GB" dirty="0" smtClean="0">
                <a:latin typeface="Lucida Sans Typewriter" pitchFamily="49" charset="0"/>
                <a:ea typeface="Arial Unicode MS"/>
                <a:cs typeface="Arial Unicode MS"/>
              </a:rPr>
              <a:t> assert(0 &lt;= </a:t>
            </a:r>
            <a:r>
              <a:rPr lang="en-GB" dirty="0" err="1" smtClean="0">
                <a:latin typeface="Lucida Sans Typewriter" pitchFamily="49" charset="0"/>
                <a:ea typeface="Arial Unicode MS"/>
                <a:cs typeface="Arial Unicode MS"/>
              </a:rPr>
              <a:t>i</a:t>
            </a:r>
            <a:r>
              <a:rPr lang="en-GB" dirty="0" smtClean="0">
                <a:latin typeface="Lucida Sans Typewriter" pitchFamily="49" charset="0"/>
                <a:ea typeface="Arial Unicode MS"/>
                <a:cs typeface="Arial Unicode MS"/>
              </a:rPr>
              <a:t> &amp;&amp; </a:t>
            </a:r>
            <a:r>
              <a:rPr lang="en-GB" dirty="0" err="1" smtClean="0">
                <a:latin typeface="Lucida Sans Typewriter" pitchFamily="49" charset="0"/>
                <a:ea typeface="Arial Unicode MS"/>
                <a:cs typeface="Arial Unicode MS"/>
              </a:rPr>
              <a:t>i</a:t>
            </a:r>
            <a:r>
              <a:rPr lang="en-GB" dirty="0" smtClean="0">
                <a:latin typeface="Lucida Sans Typewriter" pitchFamily="49" charset="0"/>
                <a:ea typeface="Arial Unicode MS"/>
                <a:cs typeface="Arial Unicode MS"/>
              </a:rPr>
              <a:t> &lt;= N); a[</a:t>
            </a:r>
            <a:r>
              <a:rPr lang="en-GB" dirty="0" err="1" smtClean="0">
                <a:latin typeface="Lucida Sans Typewriter" pitchFamily="49" charset="0"/>
                <a:ea typeface="Arial Unicode MS"/>
                <a:cs typeface="Arial Unicode MS"/>
              </a:rPr>
              <a:t>i</a:t>
            </a:r>
            <a:r>
              <a:rPr lang="en-GB" dirty="0" smtClean="0">
                <a:latin typeface="Lucida Sans Typewriter" pitchFamily="49" charset="0"/>
                <a:ea typeface="Arial Unicode MS"/>
                <a:cs typeface="Arial Unicode MS"/>
              </a:rPr>
              <a:t>]=...;</a:t>
            </a:r>
          </a:p>
          <a:p>
            <a:pPr>
              <a:buNone/>
            </a:pPr>
            <a:endParaRPr lang="en-GB" dirty="0" smtClean="0">
              <a:ea typeface="Arial Unicode MS"/>
              <a:cs typeface="Arial Unicode MS"/>
            </a:endParaRPr>
          </a:p>
          <a:p>
            <a:pPr>
              <a:buNone/>
            </a:pPr>
            <a:r>
              <a:rPr lang="en-GB" dirty="0" smtClean="0">
                <a:ea typeface="Arial Unicode MS"/>
                <a:cs typeface="Arial Unicode MS"/>
              </a:rPr>
              <a:t>⇒ sometimes easier at intermediate representation</a:t>
            </a:r>
            <a:br>
              <a:rPr lang="en-GB" dirty="0" smtClean="0">
                <a:ea typeface="Arial Unicode MS"/>
                <a:cs typeface="Arial Unicode MS"/>
              </a:rPr>
            </a:br>
            <a:r>
              <a:rPr lang="en-GB" dirty="0" smtClean="0">
                <a:ea typeface="Arial Unicode MS"/>
                <a:cs typeface="Arial Unicode MS"/>
              </a:rPr>
              <a:t> or formula level</a:t>
            </a:r>
          </a:p>
          <a:p>
            <a:pPr>
              <a:buNone/>
            </a:pPr>
            <a:r>
              <a:rPr lang="en-GB" dirty="0" smtClean="0">
                <a:ea typeface="Arial Unicode MS"/>
                <a:cs typeface="Arial Unicode MS"/>
              </a:rPr>
              <a:t>e.g., word-aligned pointer access, overflow, ...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95263"/>
            <a:ext cx="8229600" cy="871537"/>
          </a:xfrm>
        </p:spPr>
        <p:txBody>
          <a:bodyPr/>
          <a:lstStyle/>
          <a:p>
            <a:r>
              <a:rPr lang="en-US" sz="3600" dirty="0" smtClean="0"/>
              <a:t>Transforming straight-line programs into equations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763000" cy="5181600"/>
          </a:xfrm>
        </p:spPr>
        <p:txBody>
          <a:bodyPr/>
          <a:lstStyle/>
          <a:p>
            <a:r>
              <a:rPr lang="en-GB" dirty="0" smtClean="0"/>
              <a:t>simple if each variable is assigned only once: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still simple if variables are assigned multiple times: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pPr>
              <a:buNone/>
            </a:pPr>
            <a:r>
              <a:rPr lang="en-GB" dirty="0" smtClean="0"/>
              <a:t>	introduce fresh copy for each occurrence</a:t>
            </a:r>
            <a:br>
              <a:rPr lang="en-GB" dirty="0" smtClean="0"/>
            </a:br>
            <a:r>
              <a:rPr lang="en-GB" dirty="0" smtClean="0"/>
              <a:t>(</a:t>
            </a:r>
            <a:r>
              <a:rPr lang="en-GB" i="1" dirty="0" smtClean="0"/>
              <a:t>static single assignment (SSA) </a:t>
            </a:r>
            <a:r>
              <a:rPr lang="en-GB" dirty="0" smtClean="0"/>
              <a:t>form)</a:t>
            </a:r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1219200" y="1905000"/>
            <a:ext cx="1916112" cy="1099307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square" lIns="90488" tIns="44450" rIns="90488" bIns="0">
            <a:spAutoFit/>
          </a:bodyPr>
          <a:lstStyle/>
          <a:p>
            <a:r>
              <a:rPr lang="en-US" sz="2000" dirty="0" smtClean="0">
                <a:latin typeface="Lucida Sans Typewriter" pitchFamily="49" charset="0"/>
              </a:rPr>
              <a:t>x = a;</a:t>
            </a:r>
          </a:p>
          <a:p>
            <a:r>
              <a:rPr lang="en-US" sz="2000" dirty="0" smtClean="0">
                <a:latin typeface="Lucida Sans Typewriter" pitchFamily="49" charset="0"/>
              </a:rPr>
              <a:t>y = x + 1;</a:t>
            </a:r>
          </a:p>
          <a:p>
            <a:r>
              <a:rPr lang="en-US" sz="2000" dirty="0" smtClean="0">
                <a:latin typeface="Lucida Sans Typewriter" pitchFamily="49" charset="0"/>
              </a:rPr>
              <a:t>z = y – 1;</a:t>
            </a:r>
            <a:endParaRPr lang="en-US" sz="2000" dirty="0">
              <a:latin typeface="Lucida Sans Typewriter" pitchFamily="49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600200" y="2971800"/>
            <a:ext cx="1043876" cy="369332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program</a:t>
            </a:r>
            <a:endParaRPr lang="en-US" dirty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334000" y="2983468"/>
            <a:ext cx="1300356" cy="369332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constraints</a:t>
            </a:r>
            <a:endParaRPr lang="en-US" dirty="0"/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5222875" y="1897063"/>
            <a:ext cx="1863725" cy="1099307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  <p:txBody>
          <a:bodyPr wrap="square" lIns="90488" tIns="44450" rIns="90488" bIns="0">
            <a:spAutoFit/>
          </a:bodyPr>
          <a:lstStyle/>
          <a:p>
            <a:pPr>
              <a:tabLst>
                <a:tab pos="1163638" algn="l"/>
              </a:tabLst>
            </a:pPr>
            <a:r>
              <a:rPr lang="en-US" sz="2000" dirty="0"/>
              <a:t>x = </a:t>
            </a:r>
            <a:r>
              <a:rPr lang="en-US" sz="2000" dirty="0" smtClean="0"/>
              <a:t>a	&amp;&amp;</a:t>
            </a:r>
            <a:endParaRPr lang="en-US" sz="2000" dirty="0"/>
          </a:p>
          <a:p>
            <a:pPr>
              <a:tabLst>
                <a:tab pos="1163638" algn="l"/>
              </a:tabLst>
            </a:pPr>
            <a:r>
              <a:rPr lang="en-US" sz="2000" dirty="0"/>
              <a:t>y = x + </a:t>
            </a:r>
            <a:r>
              <a:rPr lang="en-US" sz="2000" dirty="0" smtClean="0"/>
              <a:t>1	&amp;&amp;</a:t>
            </a:r>
            <a:endParaRPr lang="en-US" sz="2000" dirty="0"/>
          </a:p>
          <a:p>
            <a:pPr>
              <a:tabLst>
                <a:tab pos="1163638" algn="l"/>
              </a:tabLst>
            </a:pPr>
            <a:r>
              <a:rPr lang="en-US" sz="2000" dirty="0"/>
              <a:t>z = y – </a:t>
            </a:r>
            <a:r>
              <a:rPr lang="en-US" sz="2000" dirty="0" smtClean="0"/>
              <a:t>1</a:t>
            </a:r>
            <a:endParaRPr lang="en-US" sz="2000" dirty="0"/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>
            <a:off x="3733800" y="2133600"/>
            <a:ext cx="1066800" cy="574675"/>
          </a:xfrm>
          <a:prstGeom prst="rightArrow">
            <a:avLst>
              <a:gd name="adj1" fmla="val 50000"/>
              <a:gd name="adj2" fmla="val 31285"/>
            </a:avLst>
          </a:prstGeom>
          <a:gradFill rotWithShape="1">
            <a:gsLst>
              <a:gs pos="0">
                <a:srgbClr val="FFEBFA"/>
              </a:gs>
              <a:gs pos="30000">
                <a:srgbClr val="C4D6EB"/>
              </a:gs>
              <a:gs pos="60001">
                <a:srgbClr val="85C2FF"/>
              </a:gs>
              <a:gs pos="100000">
                <a:srgbClr val="5E9EFF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US">
              <a:latin typeface="Calibri" charset="0"/>
              <a:ea typeface="MS PGothic" charset="0"/>
              <a:cs typeface="MS PGothic" charset="0"/>
            </a:endParaRPr>
          </a:p>
        </p:txBody>
      </p:sp>
      <p:sp>
        <p:nvSpPr>
          <p:cNvPr id="9" name="AutoShape 4"/>
          <p:cNvSpPr>
            <a:spLocks noChangeArrowheads="1"/>
          </p:cNvSpPr>
          <p:nvPr/>
        </p:nvSpPr>
        <p:spPr bwMode="auto">
          <a:xfrm>
            <a:off x="1219200" y="3897868"/>
            <a:ext cx="1916112" cy="1099307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square" lIns="90488" tIns="44450" rIns="90488" bIns="0">
            <a:spAutoFit/>
          </a:bodyPr>
          <a:lstStyle/>
          <a:p>
            <a:r>
              <a:rPr lang="en-US" sz="2000" dirty="0" smtClean="0">
                <a:latin typeface="Lucida Sans Typewriter" pitchFamily="49" charset="0"/>
              </a:rPr>
              <a:t>x = a;</a:t>
            </a:r>
          </a:p>
          <a:p>
            <a:r>
              <a:rPr lang="en-US" sz="2000" dirty="0" smtClean="0">
                <a:latin typeface="Lucida Sans Typewriter" pitchFamily="49" charset="0"/>
              </a:rPr>
              <a:t>x = x + 1;</a:t>
            </a:r>
          </a:p>
          <a:p>
            <a:r>
              <a:rPr lang="en-US" sz="2000" dirty="0" smtClean="0">
                <a:latin typeface="Lucida Sans Typewriter" pitchFamily="49" charset="0"/>
              </a:rPr>
              <a:t>x = x – 1;</a:t>
            </a:r>
            <a:endParaRPr lang="en-US" sz="2000" dirty="0">
              <a:latin typeface="Lucida Sans Typewriter" pitchFamily="49" charset="0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1600200" y="4964668"/>
            <a:ext cx="1043876" cy="369332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program</a:t>
            </a:r>
            <a:endParaRPr lang="en-US" dirty="0"/>
          </a:p>
        </p:txBody>
      </p:sp>
      <p:sp>
        <p:nvSpPr>
          <p:cNvPr id="11" name="AutoShape 11"/>
          <p:cNvSpPr>
            <a:spLocks noChangeArrowheads="1"/>
          </p:cNvSpPr>
          <p:nvPr/>
        </p:nvSpPr>
        <p:spPr bwMode="auto">
          <a:xfrm>
            <a:off x="3733800" y="4126468"/>
            <a:ext cx="1066800" cy="574675"/>
          </a:xfrm>
          <a:prstGeom prst="rightArrow">
            <a:avLst>
              <a:gd name="adj1" fmla="val 50000"/>
              <a:gd name="adj2" fmla="val 31285"/>
            </a:avLst>
          </a:prstGeom>
          <a:gradFill rotWithShape="1">
            <a:gsLst>
              <a:gs pos="0">
                <a:srgbClr val="FFEBFA"/>
              </a:gs>
              <a:gs pos="30000">
                <a:srgbClr val="C4D6EB"/>
              </a:gs>
              <a:gs pos="60001">
                <a:srgbClr val="85C2FF"/>
              </a:gs>
              <a:gs pos="100000">
                <a:srgbClr val="5E9EFF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US">
              <a:latin typeface="Calibri" charset="0"/>
              <a:ea typeface="MS PGothic" charset="0"/>
              <a:cs typeface="MS PGothic" charset="0"/>
            </a:endParaRPr>
          </a:p>
        </p:txBody>
      </p:sp>
      <p:sp>
        <p:nvSpPr>
          <p:cNvPr id="12" name="AutoShape 4"/>
          <p:cNvSpPr>
            <a:spLocks noChangeArrowheads="1"/>
          </p:cNvSpPr>
          <p:nvPr/>
        </p:nvSpPr>
        <p:spPr bwMode="auto">
          <a:xfrm>
            <a:off x="5246688" y="3886201"/>
            <a:ext cx="1916112" cy="1099307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square" lIns="90488" tIns="44450" rIns="90488" bIns="0">
            <a:spAutoFit/>
          </a:bodyPr>
          <a:lstStyle/>
          <a:p>
            <a:r>
              <a:rPr lang="en-US" sz="2000" dirty="0" smtClean="0">
                <a:latin typeface="Lucida Sans Typewriter" pitchFamily="49" charset="0"/>
              </a:rPr>
              <a:t>x</a:t>
            </a:r>
            <a:r>
              <a:rPr lang="en-US" sz="2000" baseline="-25000" dirty="0" smtClean="0">
                <a:latin typeface="Lucida Sans Typewriter" pitchFamily="49" charset="0"/>
              </a:rPr>
              <a:t>0</a:t>
            </a:r>
            <a:r>
              <a:rPr lang="en-US" sz="2000" dirty="0" smtClean="0">
                <a:latin typeface="Lucida Sans Typewriter" pitchFamily="49" charset="0"/>
              </a:rPr>
              <a:t> = a;</a:t>
            </a:r>
          </a:p>
          <a:p>
            <a:r>
              <a:rPr lang="en-US" sz="2000" dirty="0" smtClean="0">
                <a:latin typeface="Lucida Sans Typewriter" pitchFamily="49" charset="0"/>
              </a:rPr>
              <a:t>x</a:t>
            </a:r>
            <a:r>
              <a:rPr lang="en-US" sz="2000" baseline="-25000" dirty="0" smtClean="0">
                <a:latin typeface="Lucida Sans Typewriter" pitchFamily="49" charset="0"/>
              </a:rPr>
              <a:t>1</a:t>
            </a:r>
            <a:r>
              <a:rPr lang="en-US" sz="2000" dirty="0" smtClean="0">
                <a:latin typeface="Lucida Sans Typewriter" pitchFamily="49" charset="0"/>
              </a:rPr>
              <a:t> = x</a:t>
            </a:r>
            <a:r>
              <a:rPr lang="en-US" sz="2000" baseline="-25000" dirty="0" smtClean="0">
                <a:latin typeface="Lucida Sans Typewriter" pitchFamily="49" charset="0"/>
              </a:rPr>
              <a:t>0</a:t>
            </a:r>
            <a:r>
              <a:rPr lang="en-US" sz="2000" dirty="0" smtClean="0">
                <a:latin typeface="Lucida Sans Typewriter" pitchFamily="49" charset="0"/>
              </a:rPr>
              <a:t> + 1;</a:t>
            </a:r>
          </a:p>
          <a:p>
            <a:r>
              <a:rPr lang="en-US" sz="2000" dirty="0" smtClean="0">
                <a:latin typeface="Lucida Sans Typewriter" pitchFamily="49" charset="0"/>
              </a:rPr>
              <a:t>x</a:t>
            </a:r>
            <a:r>
              <a:rPr lang="en-US" sz="2000" baseline="-25000" dirty="0" smtClean="0">
                <a:latin typeface="Lucida Sans Typewriter" pitchFamily="49" charset="0"/>
              </a:rPr>
              <a:t>2</a:t>
            </a:r>
            <a:r>
              <a:rPr lang="en-US" sz="2000" dirty="0" smtClean="0">
                <a:latin typeface="Lucida Sans Typewriter" pitchFamily="49" charset="0"/>
              </a:rPr>
              <a:t> = x</a:t>
            </a:r>
            <a:r>
              <a:rPr lang="en-US" sz="2000" baseline="-25000" dirty="0" smtClean="0">
                <a:latin typeface="Lucida Sans Typewriter" pitchFamily="49" charset="0"/>
              </a:rPr>
              <a:t>1</a:t>
            </a:r>
            <a:r>
              <a:rPr lang="en-US" sz="2000" dirty="0" smtClean="0">
                <a:latin typeface="Lucida Sans Typewriter" pitchFamily="49" charset="0"/>
              </a:rPr>
              <a:t> – 1;</a:t>
            </a:r>
            <a:endParaRPr lang="en-US" sz="2000" dirty="0">
              <a:latin typeface="Lucida Sans Typewriter" pitchFamily="49" charset="0"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5029200" y="4953000"/>
            <a:ext cx="2351926" cy="369332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program in SSA-form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 animBg="1"/>
      <p:bldP spid="12" grpId="0" animBg="1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95263"/>
            <a:ext cx="8229600" cy="871537"/>
          </a:xfrm>
        </p:spPr>
        <p:txBody>
          <a:bodyPr/>
          <a:lstStyle/>
          <a:p>
            <a:r>
              <a:rPr lang="en-US" sz="3600" dirty="0" smtClean="0"/>
              <a:t>Transforming loop-free programs into equations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915400" cy="5181600"/>
          </a:xfrm>
        </p:spPr>
        <p:txBody>
          <a:bodyPr/>
          <a:lstStyle/>
          <a:p>
            <a:pPr>
              <a:buNone/>
            </a:pPr>
            <a:r>
              <a:rPr lang="en-GB" dirty="0" smtClean="0"/>
              <a:t>But what about control flow branches (if-statements)?</a:t>
            </a:r>
            <a:endParaRPr lang="en-GB" dirty="0"/>
          </a:p>
        </p:txBody>
      </p:sp>
      <p:sp>
        <p:nvSpPr>
          <p:cNvPr id="17" name="AutoShape 15"/>
          <p:cNvSpPr>
            <a:spLocks noChangeArrowheads="1"/>
          </p:cNvSpPr>
          <p:nvPr/>
        </p:nvSpPr>
        <p:spPr bwMode="auto">
          <a:xfrm>
            <a:off x="457200" y="1828800"/>
            <a:ext cx="1905000" cy="2129358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square" lIns="90488" tIns="44450" rIns="90488" bIns="0">
            <a:spAutoFit/>
          </a:bodyPr>
          <a:lstStyle/>
          <a:p>
            <a:r>
              <a:rPr lang="en-US" sz="2000" dirty="0" smtClean="0">
                <a:latin typeface="Lucida Sans Typewriter" pitchFamily="49" charset="0"/>
              </a:rPr>
              <a:t>if(v</a:t>
            </a:r>
            <a:r>
              <a:rPr lang="en-US" sz="2000" dirty="0">
                <a:latin typeface="Lucida Sans Typewriter" pitchFamily="49" charset="0"/>
              </a:rPr>
              <a:t>)</a:t>
            </a:r>
          </a:p>
          <a:p>
            <a:r>
              <a:rPr lang="en-US" sz="2000" dirty="0">
                <a:latin typeface="Lucida Sans Typewriter" pitchFamily="49" charset="0"/>
              </a:rPr>
              <a:t>  x = y;</a:t>
            </a:r>
          </a:p>
          <a:p>
            <a:r>
              <a:rPr lang="en-US" sz="2000" dirty="0">
                <a:latin typeface="Lucida Sans Typewriter" pitchFamily="49" charset="0"/>
              </a:rPr>
              <a:t>else</a:t>
            </a:r>
          </a:p>
          <a:p>
            <a:r>
              <a:rPr lang="en-US" sz="2000" dirty="0">
                <a:latin typeface="Lucida Sans Typewriter" pitchFamily="49" charset="0"/>
              </a:rPr>
              <a:t>  x = z;</a:t>
            </a:r>
          </a:p>
          <a:p>
            <a:endParaRPr lang="en-US" sz="2000" dirty="0">
              <a:latin typeface="Lucida Sans Typewriter" pitchFamily="49" charset="0"/>
            </a:endParaRPr>
          </a:p>
          <a:p>
            <a:r>
              <a:rPr lang="en-US" sz="2000" dirty="0">
                <a:latin typeface="Lucida Sans Typewriter" pitchFamily="49" charset="0"/>
              </a:rPr>
              <a:t>w = x;</a:t>
            </a:r>
          </a:p>
        </p:txBody>
      </p:sp>
      <p:sp>
        <p:nvSpPr>
          <p:cNvPr id="18" name="AutoShape 16"/>
          <p:cNvSpPr>
            <a:spLocks noChangeArrowheads="1"/>
          </p:cNvSpPr>
          <p:nvPr/>
        </p:nvSpPr>
        <p:spPr bwMode="auto">
          <a:xfrm>
            <a:off x="3322782" y="1828801"/>
            <a:ext cx="2209800" cy="2147652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square" lIns="90488" tIns="44450" rIns="90488" bIns="0">
            <a:spAutoFit/>
          </a:bodyPr>
          <a:lstStyle/>
          <a:p>
            <a:r>
              <a:rPr lang="en-US" sz="2000" dirty="0" smtClean="0">
                <a:latin typeface="Lucida Sans Typewriter" pitchFamily="49" charset="0"/>
              </a:rPr>
              <a:t>if(v</a:t>
            </a:r>
            <a:r>
              <a:rPr lang="en-US" sz="2000" baseline="-25000" dirty="0" smtClean="0">
                <a:latin typeface="Lucida Sans Typewriter" pitchFamily="49" charset="0"/>
              </a:rPr>
              <a:t>0</a:t>
            </a:r>
            <a:r>
              <a:rPr lang="en-US" sz="2000" dirty="0">
                <a:latin typeface="Lucida Sans Typewriter" pitchFamily="49" charset="0"/>
              </a:rPr>
              <a:t>)</a:t>
            </a:r>
          </a:p>
          <a:p>
            <a:r>
              <a:rPr lang="en-US" sz="2000" dirty="0">
                <a:latin typeface="Lucida Sans Typewriter" pitchFamily="49" charset="0"/>
              </a:rPr>
              <a:t>  x</a:t>
            </a:r>
            <a:r>
              <a:rPr lang="en-US" sz="2000" baseline="-25000" dirty="0">
                <a:latin typeface="Lucida Sans Typewriter" pitchFamily="49" charset="0"/>
              </a:rPr>
              <a:t>0</a:t>
            </a:r>
            <a:r>
              <a:rPr lang="en-US" sz="2000" dirty="0">
                <a:latin typeface="Lucida Sans Typewriter" pitchFamily="49" charset="0"/>
              </a:rPr>
              <a:t> = y</a:t>
            </a:r>
            <a:r>
              <a:rPr lang="en-US" sz="2000" baseline="-25000" dirty="0">
                <a:latin typeface="Lucida Sans Typewriter" pitchFamily="49" charset="0"/>
              </a:rPr>
              <a:t>0</a:t>
            </a:r>
            <a:r>
              <a:rPr lang="en-US" sz="2000" dirty="0">
                <a:latin typeface="Lucida Sans Typewriter" pitchFamily="49" charset="0"/>
              </a:rPr>
              <a:t>;</a:t>
            </a:r>
            <a:endParaRPr lang="en-US" sz="2000" baseline="-25000" dirty="0">
              <a:latin typeface="Lucida Sans Typewriter" pitchFamily="49" charset="0"/>
            </a:endParaRPr>
          </a:p>
          <a:p>
            <a:r>
              <a:rPr lang="en-US" sz="2000" dirty="0">
                <a:latin typeface="Lucida Sans Typewriter" pitchFamily="49" charset="0"/>
              </a:rPr>
              <a:t>else</a:t>
            </a:r>
          </a:p>
          <a:p>
            <a:r>
              <a:rPr lang="en-US" sz="2000" dirty="0">
                <a:latin typeface="Lucida Sans Typewriter" pitchFamily="49" charset="0"/>
              </a:rPr>
              <a:t>  x</a:t>
            </a:r>
            <a:r>
              <a:rPr lang="en-US" sz="2000" baseline="-25000" dirty="0">
                <a:latin typeface="Lucida Sans Typewriter" pitchFamily="49" charset="0"/>
              </a:rPr>
              <a:t>1</a:t>
            </a:r>
            <a:r>
              <a:rPr lang="en-US" sz="2000" dirty="0">
                <a:latin typeface="Lucida Sans Typewriter" pitchFamily="49" charset="0"/>
              </a:rPr>
              <a:t> = z</a:t>
            </a:r>
            <a:r>
              <a:rPr lang="en-US" sz="2000" baseline="-25000" dirty="0">
                <a:latin typeface="Lucida Sans Typewriter" pitchFamily="49" charset="0"/>
              </a:rPr>
              <a:t>0</a:t>
            </a:r>
            <a:r>
              <a:rPr lang="en-US" sz="2000" dirty="0">
                <a:latin typeface="Lucida Sans Typewriter" pitchFamily="49" charset="0"/>
              </a:rPr>
              <a:t>;</a:t>
            </a:r>
            <a:endParaRPr lang="en-US" sz="2000" baseline="-25000" dirty="0">
              <a:latin typeface="Lucida Sans Typewriter" pitchFamily="49" charset="0"/>
            </a:endParaRPr>
          </a:p>
          <a:p>
            <a:endParaRPr lang="en-US" sz="2000" dirty="0" smtClean="0">
              <a:latin typeface="Lucida Sans Typewriter" pitchFamily="49" charset="0"/>
            </a:endParaRPr>
          </a:p>
          <a:p>
            <a:r>
              <a:rPr lang="en-US" sz="2000" dirty="0" smtClean="0">
                <a:latin typeface="Lucida Sans Typewriter" pitchFamily="49" charset="0"/>
              </a:rPr>
              <a:t>w</a:t>
            </a:r>
            <a:r>
              <a:rPr lang="en-US" sz="2000" baseline="-25000" dirty="0" smtClean="0">
                <a:latin typeface="Lucida Sans Typewriter" pitchFamily="49" charset="0"/>
              </a:rPr>
              <a:t>1</a:t>
            </a:r>
            <a:r>
              <a:rPr lang="en-US" sz="2000" dirty="0" smtClean="0">
                <a:latin typeface="Lucida Sans Typewriter" pitchFamily="49" charset="0"/>
              </a:rPr>
              <a:t> </a:t>
            </a:r>
            <a:r>
              <a:rPr lang="en-US" sz="2000" dirty="0">
                <a:latin typeface="Lucida Sans Typewriter" pitchFamily="49" charset="0"/>
              </a:rPr>
              <a:t>= </a:t>
            </a:r>
            <a:r>
              <a:rPr lang="en-US" sz="2000" dirty="0" smtClean="0">
                <a:solidFill>
                  <a:srgbClr val="FF0000"/>
                </a:solidFill>
                <a:latin typeface="Lucida Sans Typewriter" pitchFamily="49" charset="0"/>
              </a:rPr>
              <a:t>???</a:t>
            </a:r>
            <a:r>
              <a:rPr lang="en-US" sz="2000" dirty="0" smtClean="0">
                <a:latin typeface="Lucida Sans Typewriter" pitchFamily="49" charset="0"/>
              </a:rPr>
              <a:t>;</a:t>
            </a:r>
            <a:endParaRPr lang="en-US" sz="2000" dirty="0">
              <a:latin typeface="Lucida Sans Typewriter" pitchFamily="49" charset="0"/>
            </a:endParaRPr>
          </a:p>
        </p:txBody>
      </p:sp>
      <p:sp>
        <p:nvSpPr>
          <p:cNvPr id="19" name="AutoShape 11"/>
          <p:cNvSpPr>
            <a:spLocks noChangeArrowheads="1"/>
          </p:cNvSpPr>
          <p:nvPr/>
        </p:nvSpPr>
        <p:spPr bwMode="auto">
          <a:xfrm>
            <a:off x="2590800" y="2549525"/>
            <a:ext cx="609600" cy="574675"/>
          </a:xfrm>
          <a:prstGeom prst="rightArrow">
            <a:avLst>
              <a:gd name="adj1" fmla="val 50000"/>
              <a:gd name="adj2" fmla="val 31285"/>
            </a:avLst>
          </a:prstGeom>
          <a:gradFill rotWithShape="1">
            <a:gsLst>
              <a:gs pos="0">
                <a:srgbClr val="FFEBFA"/>
              </a:gs>
              <a:gs pos="30000">
                <a:srgbClr val="C4D6EB"/>
              </a:gs>
              <a:gs pos="60001">
                <a:srgbClr val="85C2FF"/>
              </a:gs>
              <a:gs pos="100000">
                <a:srgbClr val="5E9EFF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US">
              <a:latin typeface="Calibri" charset="0"/>
              <a:ea typeface="MS PGothic" charset="0"/>
              <a:cs typeface="MS PGothic" charset="0"/>
            </a:endParaRP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auto">
          <a:xfrm>
            <a:off x="4114800" y="4114800"/>
            <a:ext cx="2362200" cy="609600"/>
          </a:xfrm>
          <a:prstGeom prst="wedgeEllipseCallout">
            <a:avLst>
              <a:gd name="adj1" fmla="val -34912"/>
              <a:gd name="adj2" fmla="val -95685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lIns="90488" tIns="44450" rIns="90488" bIns="44450"/>
          <a:lstStyle/>
          <a:p>
            <a:pPr>
              <a:lnSpc>
                <a:spcPct val="93000"/>
              </a:lnSpc>
              <a:buClr>
                <a:schemeClr val="hlink"/>
              </a:buClr>
              <a:buFont typeface="Wingdings" charset="0"/>
              <a:buNone/>
              <a:defRPr/>
            </a:pPr>
            <a:r>
              <a:rPr lang="en-US" sz="2800" dirty="0" smtClean="0">
                <a:latin typeface="+mn-lt"/>
                <a:ea typeface="MS PGothic" charset="0"/>
                <a:cs typeface="MS PGothic" charset="0"/>
              </a:rPr>
              <a:t>which x?</a:t>
            </a:r>
            <a:endParaRPr lang="en-US" sz="2800" dirty="0">
              <a:latin typeface="+mn-lt"/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95263"/>
            <a:ext cx="8229600" cy="871537"/>
          </a:xfrm>
        </p:spPr>
        <p:txBody>
          <a:bodyPr/>
          <a:lstStyle/>
          <a:p>
            <a:r>
              <a:rPr lang="en-US" sz="3600" dirty="0" smtClean="0"/>
              <a:t>Transforming loop-free programs into equations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915400" cy="5181600"/>
          </a:xfrm>
        </p:spPr>
        <p:txBody>
          <a:bodyPr/>
          <a:lstStyle/>
          <a:p>
            <a:pPr>
              <a:buNone/>
            </a:pPr>
            <a:r>
              <a:rPr lang="en-GB" dirty="0" smtClean="0"/>
              <a:t>But what about control flow branches (if-statements)?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r>
              <a:rPr lang="en-US" dirty="0" smtClean="0"/>
              <a:t>for each control flow join point, add a new variable with guarded assignment as definition</a:t>
            </a:r>
          </a:p>
          <a:p>
            <a:pPr lvl="1"/>
            <a:r>
              <a:rPr lang="en-US" dirty="0" smtClean="0"/>
              <a:t>also called </a:t>
            </a:r>
            <a:r>
              <a:rPr lang="el-GR" dirty="0" smtClean="0">
                <a:ea typeface="Arial Unicode MS"/>
                <a:cs typeface="Arial Unicode MS"/>
              </a:rPr>
              <a:t>ϕ</a:t>
            </a:r>
            <a:r>
              <a:rPr lang="en-GB" dirty="0" smtClean="0">
                <a:ea typeface="Arial Unicode MS"/>
                <a:cs typeface="Arial Unicode MS"/>
              </a:rPr>
              <a:t>-function</a:t>
            </a:r>
            <a:endParaRPr lang="en-US" dirty="0" smtClean="0"/>
          </a:p>
          <a:p>
            <a:pPr>
              <a:buNone/>
            </a:pPr>
            <a:endParaRPr lang="en-GB" dirty="0"/>
          </a:p>
        </p:txBody>
      </p:sp>
      <p:sp>
        <p:nvSpPr>
          <p:cNvPr id="9" name="AutoShape 15"/>
          <p:cNvSpPr>
            <a:spLocks noChangeArrowheads="1"/>
          </p:cNvSpPr>
          <p:nvPr/>
        </p:nvSpPr>
        <p:spPr bwMode="auto">
          <a:xfrm>
            <a:off x="457200" y="1828800"/>
            <a:ext cx="1905000" cy="2129358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square" lIns="90488" tIns="44450" rIns="90488" bIns="0">
            <a:spAutoFit/>
          </a:bodyPr>
          <a:lstStyle/>
          <a:p>
            <a:r>
              <a:rPr lang="en-US" sz="2000" dirty="0" smtClean="0">
                <a:latin typeface="Lucida Sans Typewriter" pitchFamily="49" charset="0"/>
              </a:rPr>
              <a:t>if(v</a:t>
            </a:r>
            <a:r>
              <a:rPr lang="en-US" sz="2000" dirty="0">
                <a:latin typeface="Lucida Sans Typewriter" pitchFamily="49" charset="0"/>
              </a:rPr>
              <a:t>)</a:t>
            </a:r>
          </a:p>
          <a:p>
            <a:r>
              <a:rPr lang="en-US" sz="2000" dirty="0">
                <a:latin typeface="Lucida Sans Typewriter" pitchFamily="49" charset="0"/>
              </a:rPr>
              <a:t>  x = y;</a:t>
            </a:r>
          </a:p>
          <a:p>
            <a:r>
              <a:rPr lang="en-US" sz="2000" dirty="0">
                <a:latin typeface="Lucida Sans Typewriter" pitchFamily="49" charset="0"/>
              </a:rPr>
              <a:t>else</a:t>
            </a:r>
          </a:p>
          <a:p>
            <a:r>
              <a:rPr lang="en-US" sz="2000" dirty="0">
                <a:latin typeface="Lucida Sans Typewriter" pitchFamily="49" charset="0"/>
              </a:rPr>
              <a:t>  x = z;</a:t>
            </a:r>
          </a:p>
          <a:p>
            <a:endParaRPr lang="en-US" sz="2000" dirty="0">
              <a:latin typeface="Lucida Sans Typewriter" pitchFamily="49" charset="0"/>
            </a:endParaRPr>
          </a:p>
          <a:p>
            <a:r>
              <a:rPr lang="en-US" sz="2000" dirty="0">
                <a:latin typeface="Lucida Sans Typewriter" pitchFamily="49" charset="0"/>
              </a:rPr>
              <a:t>w = x;</a:t>
            </a:r>
          </a:p>
        </p:txBody>
      </p:sp>
      <p:sp>
        <p:nvSpPr>
          <p:cNvPr id="10" name="AutoShape 16"/>
          <p:cNvSpPr>
            <a:spLocks noChangeArrowheads="1"/>
          </p:cNvSpPr>
          <p:nvPr/>
        </p:nvSpPr>
        <p:spPr bwMode="auto">
          <a:xfrm>
            <a:off x="3322782" y="1828801"/>
            <a:ext cx="2209800" cy="2147652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square" lIns="90488" tIns="44450" rIns="90488" bIns="0">
            <a:spAutoFit/>
          </a:bodyPr>
          <a:lstStyle/>
          <a:p>
            <a:r>
              <a:rPr lang="en-US" sz="2000" dirty="0" smtClean="0">
                <a:latin typeface="Lucida Sans Typewriter" pitchFamily="49" charset="0"/>
              </a:rPr>
              <a:t>if(v</a:t>
            </a:r>
            <a:r>
              <a:rPr lang="en-US" sz="2000" baseline="-25000" dirty="0" smtClean="0">
                <a:latin typeface="Lucida Sans Typewriter" pitchFamily="49" charset="0"/>
              </a:rPr>
              <a:t>0</a:t>
            </a:r>
            <a:r>
              <a:rPr lang="en-US" sz="2000" dirty="0">
                <a:latin typeface="Lucida Sans Typewriter" pitchFamily="49" charset="0"/>
              </a:rPr>
              <a:t>)</a:t>
            </a:r>
          </a:p>
          <a:p>
            <a:r>
              <a:rPr lang="en-US" sz="2000" dirty="0">
                <a:latin typeface="Lucida Sans Typewriter" pitchFamily="49" charset="0"/>
              </a:rPr>
              <a:t>  x</a:t>
            </a:r>
            <a:r>
              <a:rPr lang="en-US" sz="2000" baseline="-25000" dirty="0">
                <a:latin typeface="Lucida Sans Typewriter" pitchFamily="49" charset="0"/>
              </a:rPr>
              <a:t>0</a:t>
            </a:r>
            <a:r>
              <a:rPr lang="en-US" sz="2000" dirty="0">
                <a:latin typeface="Lucida Sans Typewriter" pitchFamily="49" charset="0"/>
              </a:rPr>
              <a:t> = y</a:t>
            </a:r>
            <a:r>
              <a:rPr lang="en-US" sz="2000" baseline="-25000" dirty="0">
                <a:latin typeface="Lucida Sans Typewriter" pitchFamily="49" charset="0"/>
              </a:rPr>
              <a:t>0</a:t>
            </a:r>
            <a:r>
              <a:rPr lang="en-US" sz="2000" dirty="0">
                <a:latin typeface="Lucida Sans Typewriter" pitchFamily="49" charset="0"/>
              </a:rPr>
              <a:t>;</a:t>
            </a:r>
            <a:endParaRPr lang="en-US" sz="2000" baseline="-25000" dirty="0">
              <a:latin typeface="Lucida Sans Typewriter" pitchFamily="49" charset="0"/>
            </a:endParaRPr>
          </a:p>
          <a:p>
            <a:r>
              <a:rPr lang="en-US" sz="2000" dirty="0">
                <a:latin typeface="Lucida Sans Typewriter" pitchFamily="49" charset="0"/>
              </a:rPr>
              <a:t>else</a:t>
            </a:r>
          </a:p>
          <a:p>
            <a:r>
              <a:rPr lang="en-US" sz="2000" dirty="0">
                <a:latin typeface="Lucida Sans Typewriter" pitchFamily="49" charset="0"/>
              </a:rPr>
              <a:t>  x</a:t>
            </a:r>
            <a:r>
              <a:rPr lang="en-US" sz="2000" baseline="-25000" dirty="0">
                <a:latin typeface="Lucida Sans Typewriter" pitchFamily="49" charset="0"/>
              </a:rPr>
              <a:t>1</a:t>
            </a:r>
            <a:r>
              <a:rPr lang="en-US" sz="2000" dirty="0">
                <a:latin typeface="Lucida Sans Typewriter" pitchFamily="49" charset="0"/>
              </a:rPr>
              <a:t> = z</a:t>
            </a:r>
            <a:r>
              <a:rPr lang="en-US" sz="2000" baseline="-25000" dirty="0">
                <a:latin typeface="Lucida Sans Typewriter" pitchFamily="49" charset="0"/>
              </a:rPr>
              <a:t>0</a:t>
            </a:r>
            <a:r>
              <a:rPr lang="en-US" sz="2000" dirty="0">
                <a:latin typeface="Lucida Sans Typewriter" pitchFamily="49" charset="0"/>
              </a:rPr>
              <a:t>;</a:t>
            </a:r>
            <a:endParaRPr lang="en-US" sz="2000" baseline="-25000" dirty="0">
              <a:latin typeface="Lucida Sans Typewriter" pitchFamily="49" charset="0"/>
            </a:endParaRPr>
          </a:p>
          <a:p>
            <a:r>
              <a:rPr lang="en-US" sz="2000" dirty="0" smtClean="0">
                <a:solidFill>
                  <a:srgbClr val="FF0000"/>
                </a:solidFill>
                <a:latin typeface="Lucida Sans Typewriter" pitchFamily="49" charset="0"/>
              </a:rPr>
              <a:t>x</a:t>
            </a:r>
            <a:r>
              <a:rPr lang="en-US" sz="2000" baseline="-25000" dirty="0" smtClean="0">
                <a:solidFill>
                  <a:srgbClr val="FF0000"/>
                </a:solidFill>
                <a:latin typeface="Lucida Sans Typewriter" pitchFamily="49" charset="0"/>
              </a:rPr>
              <a:t>2</a:t>
            </a:r>
            <a:r>
              <a:rPr lang="en-US" sz="2000" dirty="0" smtClean="0">
                <a:solidFill>
                  <a:srgbClr val="FF0000"/>
                </a:solidFill>
                <a:latin typeface="Lucida Sans Typewriter" pitchFamily="49" charset="0"/>
              </a:rPr>
              <a:t> = v</a:t>
            </a:r>
            <a:r>
              <a:rPr lang="en-US" sz="2000" baseline="-25000" dirty="0" smtClean="0">
                <a:solidFill>
                  <a:srgbClr val="FF0000"/>
                </a:solidFill>
                <a:latin typeface="Lucida Sans Typewriter" pitchFamily="49" charset="0"/>
              </a:rPr>
              <a:t>0</a:t>
            </a:r>
            <a:r>
              <a:rPr lang="en-US" sz="2000" dirty="0" smtClean="0">
                <a:solidFill>
                  <a:srgbClr val="FF0000"/>
                </a:solidFill>
                <a:latin typeface="Lucida Sans Typewriter" pitchFamily="49" charset="0"/>
              </a:rPr>
              <a:t>?x</a:t>
            </a:r>
            <a:r>
              <a:rPr lang="en-US" sz="2000" baseline="-25000" dirty="0" smtClean="0">
                <a:solidFill>
                  <a:srgbClr val="FF0000"/>
                </a:solidFill>
                <a:latin typeface="Lucida Sans Typewriter" pitchFamily="49" charset="0"/>
              </a:rPr>
              <a:t>0</a:t>
            </a:r>
            <a:r>
              <a:rPr lang="en-US" sz="2000" dirty="0" smtClean="0">
                <a:solidFill>
                  <a:srgbClr val="FF0000"/>
                </a:solidFill>
                <a:latin typeface="Lucida Sans Typewriter" pitchFamily="49" charset="0"/>
              </a:rPr>
              <a:t>:x</a:t>
            </a:r>
            <a:r>
              <a:rPr lang="en-US" sz="2000" baseline="-25000" dirty="0" smtClean="0">
                <a:solidFill>
                  <a:srgbClr val="FF0000"/>
                </a:solidFill>
                <a:latin typeface="Lucida Sans Typewriter" pitchFamily="49" charset="0"/>
              </a:rPr>
              <a:t>1</a:t>
            </a:r>
            <a:r>
              <a:rPr lang="en-US" sz="2000" dirty="0" smtClean="0">
                <a:solidFill>
                  <a:srgbClr val="FF0000"/>
                </a:solidFill>
                <a:latin typeface="Lucida Sans Typewriter" pitchFamily="49" charset="0"/>
              </a:rPr>
              <a:t>;</a:t>
            </a:r>
            <a:endParaRPr lang="en-US" sz="2000" dirty="0">
              <a:latin typeface="Lucida Sans Typewriter" pitchFamily="49" charset="0"/>
            </a:endParaRPr>
          </a:p>
          <a:p>
            <a:r>
              <a:rPr lang="en-US" sz="2000" dirty="0">
                <a:latin typeface="Lucida Sans Typewriter" pitchFamily="49" charset="0"/>
              </a:rPr>
              <a:t>w</a:t>
            </a:r>
            <a:r>
              <a:rPr lang="en-US" sz="2000" baseline="-25000" dirty="0">
                <a:latin typeface="Lucida Sans Typewriter" pitchFamily="49" charset="0"/>
              </a:rPr>
              <a:t>1</a:t>
            </a:r>
            <a:r>
              <a:rPr lang="en-US" sz="2000" dirty="0">
                <a:latin typeface="Lucida Sans Typewriter" pitchFamily="49" charset="0"/>
              </a:rPr>
              <a:t> = </a:t>
            </a:r>
            <a:r>
              <a:rPr lang="en-US" sz="2000" dirty="0" smtClean="0">
                <a:solidFill>
                  <a:srgbClr val="FF0000"/>
                </a:solidFill>
                <a:latin typeface="Lucida Sans Typewriter" pitchFamily="49" charset="0"/>
              </a:rPr>
              <a:t>x</a:t>
            </a:r>
            <a:r>
              <a:rPr lang="en-US" sz="2000" baseline="-25000" dirty="0" smtClean="0">
                <a:solidFill>
                  <a:srgbClr val="FF0000"/>
                </a:solidFill>
                <a:latin typeface="Lucida Sans Typewriter" pitchFamily="49" charset="0"/>
              </a:rPr>
              <a:t>2</a:t>
            </a:r>
            <a:r>
              <a:rPr lang="en-US" sz="2000" dirty="0" smtClean="0">
                <a:latin typeface="Lucida Sans Typewriter" pitchFamily="49" charset="0"/>
              </a:rPr>
              <a:t>;</a:t>
            </a:r>
            <a:endParaRPr lang="en-US" sz="2000" dirty="0">
              <a:latin typeface="Lucida Sans Typewriter" pitchFamily="49" charset="0"/>
            </a:endParaRPr>
          </a:p>
        </p:txBody>
      </p:sp>
      <p:sp>
        <p:nvSpPr>
          <p:cNvPr id="11" name="AutoShape 11"/>
          <p:cNvSpPr>
            <a:spLocks noChangeArrowheads="1"/>
          </p:cNvSpPr>
          <p:nvPr/>
        </p:nvSpPr>
        <p:spPr bwMode="auto">
          <a:xfrm>
            <a:off x="2590800" y="2549525"/>
            <a:ext cx="609600" cy="574675"/>
          </a:xfrm>
          <a:prstGeom prst="rightArrow">
            <a:avLst>
              <a:gd name="adj1" fmla="val 50000"/>
              <a:gd name="adj2" fmla="val 31285"/>
            </a:avLst>
          </a:prstGeom>
          <a:gradFill rotWithShape="1">
            <a:gsLst>
              <a:gs pos="0">
                <a:srgbClr val="FFEBFA"/>
              </a:gs>
              <a:gs pos="30000">
                <a:srgbClr val="C4D6EB"/>
              </a:gs>
              <a:gs pos="60001">
                <a:srgbClr val="85C2FF"/>
              </a:gs>
              <a:gs pos="100000">
                <a:srgbClr val="5E9EFF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US">
              <a:latin typeface="Calibri" charset="0"/>
              <a:ea typeface="MS PGothic" charset="0"/>
              <a:cs typeface="MS PGothic" charset="0"/>
            </a:endParaRP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auto">
          <a:xfrm>
            <a:off x="4114800" y="3886200"/>
            <a:ext cx="3505200" cy="1143000"/>
          </a:xfrm>
          <a:prstGeom prst="wedgeEllipseCallout">
            <a:avLst>
              <a:gd name="adj1" fmla="val -34912"/>
              <a:gd name="adj2" fmla="val -75079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lIns="0" tIns="44450" rIns="0" bIns="44450"/>
          <a:lstStyle/>
          <a:p>
            <a:pPr>
              <a:lnSpc>
                <a:spcPct val="93000"/>
              </a:lnSpc>
              <a:buClr>
                <a:schemeClr val="hlink"/>
              </a:buClr>
              <a:buFont typeface="Wingdings" charset="0"/>
              <a:buNone/>
              <a:defRPr/>
            </a:pPr>
            <a:r>
              <a:rPr lang="en-US" sz="2800" dirty="0" smtClean="0">
                <a:latin typeface="+mn-lt"/>
                <a:ea typeface="MS PGothic" charset="0"/>
                <a:cs typeface="MS PGothic" charset="0"/>
              </a:rPr>
              <a:t>introduce &amp; use new variable</a:t>
            </a:r>
            <a:endParaRPr lang="en-US" sz="2800" dirty="0">
              <a:latin typeface="+mn-lt"/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95263"/>
            <a:ext cx="8229600" cy="871537"/>
          </a:xfrm>
        </p:spPr>
        <p:txBody>
          <a:bodyPr/>
          <a:lstStyle/>
          <a:p>
            <a:r>
              <a:rPr lang="en-US" sz="3600" dirty="0" smtClean="0"/>
              <a:t>Transforming loop-free programs into equations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915400" cy="5181600"/>
          </a:xfrm>
        </p:spPr>
        <p:txBody>
          <a:bodyPr/>
          <a:lstStyle/>
          <a:p>
            <a:pPr>
              <a:buNone/>
            </a:pPr>
            <a:r>
              <a:rPr lang="en-GB" dirty="0" smtClean="0"/>
              <a:t>But what about control flow branches (if-statements)?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</p:txBody>
      </p:sp>
      <p:sp>
        <p:nvSpPr>
          <p:cNvPr id="9" name="AutoShape 15"/>
          <p:cNvSpPr>
            <a:spLocks noChangeArrowheads="1"/>
          </p:cNvSpPr>
          <p:nvPr/>
        </p:nvSpPr>
        <p:spPr bwMode="auto">
          <a:xfrm>
            <a:off x="457200" y="1828800"/>
            <a:ext cx="1905000" cy="2129358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square" lIns="90488" tIns="44450" rIns="90488" bIns="0">
            <a:spAutoFit/>
          </a:bodyPr>
          <a:lstStyle/>
          <a:p>
            <a:r>
              <a:rPr lang="en-US" sz="2000" dirty="0" smtClean="0">
                <a:latin typeface="Lucida Sans Typewriter" pitchFamily="49" charset="0"/>
              </a:rPr>
              <a:t>if(v</a:t>
            </a:r>
            <a:r>
              <a:rPr lang="en-US" sz="2000" dirty="0">
                <a:latin typeface="Lucida Sans Typewriter" pitchFamily="49" charset="0"/>
              </a:rPr>
              <a:t>)</a:t>
            </a:r>
          </a:p>
          <a:p>
            <a:r>
              <a:rPr lang="en-US" sz="2000" dirty="0">
                <a:latin typeface="Lucida Sans Typewriter" pitchFamily="49" charset="0"/>
              </a:rPr>
              <a:t>  x = y;</a:t>
            </a:r>
          </a:p>
          <a:p>
            <a:r>
              <a:rPr lang="en-US" sz="2000" dirty="0">
                <a:latin typeface="Lucida Sans Typewriter" pitchFamily="49" charset="0"/>
              </a:rPr>
              <a:t>else</a:t>
            </a:r>
          </a:p>
          <a:p>
            <a:r>
              <a:rPr lang="en-US" sz="2000" dirty="0">
                <a:latin typeface="Lucida Sans Typewriter" pitchFamily="49" charset="0"/>
              </a:rPr>
              <a:t>  x = z;</a:t>
            </a:r>
          </a:p>
          <a:p>
            <a:endParaRPr lang="en-US" sz="2000" dirty="0">
              <a:latin typeface="Lucida Sans Typewriter" pitchFamily="49" charset="0"/>
            </a:endParaRPr>
          </a:p>
          <a:p>
            <a:r>
              <a:rPr lang="en-US" sz="2000" dirty="0">
                <a:latin typeface="Lucida Sans Typewriter" pitchFamily="49" charset="0"/>
              </a:rPr>
              <a:t>w = x;</a:t>
            </a:r>
          </a:p>
        </p:txBody>
      </p:sp>
      <p:sp>
        <p:nvSpPr>
          <p:cNvPr id="10" name="AutoShape 16"/>
          <p:cNvSpPr>
            <a:spLocks noChangeArrowheads="1"/>
          </p:cNvSpPr>
          <p:nvPr/>
        </p:nvSpPr>
        <p:spPr bwMode="auto">
          <a:xfrm>
            <a:off x="3322782" y="1828801"/>
            <a:ext cx="2209800" cy="2147652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square" lIns="90488" tIns="44450" rIns="90488" bIns="0">
            <a:spAutoFit/>
          </a:bodyPr>
          <a:lstStyle/>
          <a:p>
            <a:r>
              <a:rPr lang="en-US" sz="2000" dirty="0" smtClean="0">
                <a:latin typeface="Lucida Sans Typewriter" pitchFamily="49" charset="0"/>
              </a:rPr>
              <a:t>if(v</a:t>
            </a:r>
            <a:r>
              <a:rPr lang="en-US" sz="2000" baseline="-25000" dirty="0" smtClean="0">
                <a:latin typeface="Lucida Sans Typewriter" pitchFamily="49" charset="0"/>
              </a:rPr>
              <a:t>0</a:t>
            </a:r>
            <a:r>
              <a:rPr lang="en-US" sz="2000" dirty="0">
                <a:latin typeface="Lucida Sans Typewriter" pitchFamily="49" charset="0"/>
              </a:rPr>
              <a:t>)</a:t>
            </a:r>
          </a:p>
          <a:p>
            <a:r>
              <a:rPr lang="en-US" sz="2000" dirty="0">
                <a:latin typeface="Lucida Sans Typewriter" pitchFamily="49" charset="0"/>
              </a:rPr>
              <a:t>  x</a:t>
            </a:r>
            <a:r>
              <a:rPr lang="en-US" sz="2000" baseline="-25000" dirty="0">
                <a:latin typeface="Lucida Sans Typewriter" pitchFamily="49" charset="0"/>
              </a:rPr>
              <a:t>0</a:t>
            </a:r>
            <a:r>
              <a:rPr lang="en-US" sz="2000" dirty="0">
                <a:latin typeface="Lucida Sans Typewriter" pitchFamily="49" charset="0"/>
              </a:rPr>
              <a:t> = y</a:t>
            </a:r>
            <a:r>
              <a:rPr lang="en-US" sz="2000" baseline="-25000" dirty="0">
                <a:latin typeface="Lucida Sans Typewriter" pitchFamily="49" charset="0"/>
              </a:rPr>
              <a:t>0</a:t>
            </a:r>
            <a:r>
              <a:rPr lang="en-US" sz="2000" dirty="0">
                <a:latin typeface="Lucida Sans Typewriter" pitchFamily="49" charset="0"/>
              </a:rPr>
              <a:t>;</a:t>
            </a:r>
            <a:endParaRPr lang="en-US" sz="2000" baseline="-25000" dirty="0">
              <a:latin typeface="Lucida Sans Typewriter" pitchFamily="49" charset="0"/>
            </a:endParaRPr>
          </a:p>
          <a:p>
            <a:r>
              <a:rPr lang="en-US" sz="2000" dirty="0">
                <a:latin typeface="Lucida Sans Typewriter" pitchFamily="49" charset="0"/>
              </a:rPr>
              <a:t>else</a:t>
            </a:r>
          </a:p>
          <a:p>
            <a:r>
              <a:rPr lang="en-US" sz="2000" dirty="0">
                <a:latin typeface="Lucida Sans Typewriter" pitchFamily="49" charset="0"/>
              </a:rPr>
              <a:t>  x</a:t>
            </a:r>
            <a:r>
              <a:rPr lang="en-US" sz="2000" baseline="-25000" dirty="0">
                <a:latin typeface="Lucida Sans Typewriter" pitchFamily="49" charset="0"/>
              </a:rPr>
              <a:t>1</a:t>
            </a:r>
            <a:r>
              <a:rPr lang="en-US" sz="2000" dirty="0">
                <a:latin typeface="Lucida Sans Typewriter" pitchFamily="49" charset="0"/>
              </a:rPr>
              <a:t> = z</a:t>
            </a:r>
            <a:r>
              <a:rPr lang="en-US" sz="2000" baseline="-25000" dirty="0">
                <a:latin typeface="Lucida Sans Typewriter" pitchFamily="49" charset="0"/>
              </a:rPr>
              <a:t>0</a:t>
            </a:r>
            <a:r>
              <a:rPr lang="en-US" sz="2000" dirty="0">
                <a:latin typeface="Lucida Sans Typewriter" pitchFamily="49" charset="0"/>
              </a:rPr>
              <a:t>;</a:t>
            </a:r>
            <a:endParaRPr lang="en-US" sz="2000" baseline="-25000" dirty="0">
              <a:latin typeface="Lucida Sans Typewriter" pitchFamily="49" charset="0"/>
            </a:endParaRPr>
          </a:p>
          <a:p>
            <a:r>
              <a:rPr lang="en-US" sz="2000" dirty="0" smtClean="0">
                <a:solidFill>
                  <a:srgbClr val="FF0000"/>
                </a:solidFill>
                <a:latin typeface="Lucida Sans Typewriter" pitchFamily="49" charset="0"/>
              </a:rPr>
              <a:t>x</a:t>
            </a:r>
            <a:r>
              <a:rPr lang="en-US" sz="2000" baseline="-25000" dirty="0" smtClean="0">
                <a:solidFill>
                  <a:srgbClr val="FF0000"/>
                </a:solidFill>
                <a:latin typeface="Lucida Sans Typewriter" pitchFamily="49" charset="0"/>
              </a:rPr>
              <a:t>2</a:t>
            </a:r>
            <a:r>
              <a:rPr lang="en-US" sz="2000" dirty="0" smtClean="0">
                <a:solidFill>
                  <a:srgbClr val="FF0000"/>
                </a:solidFill>
                <a:latin typeface="Lucida Sans Typewriter" pitchFamily="49" charset="0"/>
              </a:rPr>
              <a:t> = v</a:t>
            </a:r>
            <a:r>
              <a:rPr lang="en-US" sz="2000" baseline="-25000" dirty="0" smtClean="0">
                <a:solidFill>
                  <a:srgbClr val="FF0000"/>
                </a:solidFill>
                <a:latin typeface="Lucida Sans Typewriter" pitchFamily="49" charset="0"/>
              </a:rPr>
              <a:t>0</a:t>
            </a:r>
            <a:r>
              <a:rPr lang="en-US" sz="2000" dirty="0" smtClean="0">
                <a:solidFill>
                  <a:srgbClr val="FF0000"/>
                </a:solidFill>
                <a:latin typeface="Lucida Sans Typewriter" pitchFamily="49" charset="0"/>
              </a:rPr>
              <a:t>?x</a:t>
            </a:r>
            <a:r>
              <a:rPr lang="en-US" sz="2000" baseline="-25000" dirty="0" smtClean="0">
                <a:solidFill>
                  <a:srgbClr val="FF0000"/>
                </a:solidFill>
                <a:latin typeface="Lucida Sans Typewriter" pitchFamily="49" charset="0"/>
              </a:rPr>
              <a:t>0</a:t>
            </a:r>
            <a:r>
              <a:rPr lang="en-US" sz="2000" dirty="0" smtClean="0">
                <a:solidFill>
                  <a:srgbClr val="FF0000"/>
                </a:solidFill>
                <a:latin typeface="Lucida Sans Typewriter" pitchFamily="49" charset="0"/>
              </a:rPr>
              <a:t>:x</a:t>
            </a:r>
            <a:r>
              <a:rPr lang="en-US" sz="2000" baseline="-25000" dirty="0" smtClean="0">
                <a:solidFill>
                  <a:srgbClr val="FF0000"/>
                </a:solidFill>
                <a:latin typeface="Lucida Sans Typewriter" pitchFamily="49" charset="0"/>
              </a:rPr>
              <a:t>1</a:t>
            </a:r>
            <a:r>
              <a:rPr lang="en-US" sz="2000" dirty="0" smtClean="0">
                <a:solidFill>
                  <a:srgbClr val="FF0000"/>
                </a:solidFill>
                <a:latin typeface="Lucida Sans Typewriter" pitchFamily="49" charset="0"/>
              </a:rPr>
              <a:t>;</a:t>
            </a:r>
            <a:endParaRPr lang="en-US" sz="2000" dirty="0">
              <a:latin typeface="Lucida Sans Typewriter" pitchFamily="49" charset="0"/>
            </a:endParaRPr>
          </a:p>
          <a:p>
            <a:r>
              <a:rPr lang="en-US" sz="2000" dirty="0">
                <a:latin typeface="Lucida Sans Typewriter" pitchFamily="49" charset="0"/>
              </a:rPr>
              <a:t>w</a:t>
            </a:r>
            <a:r>
              <a:rPr lang="en-US" sz="2000" baseline="-25000" dirty="0">
                <a:latin typeface="Lucida Sans Typewriter" pitchFamily="49" charset="0"/>
              </a:rPr>
              <a:t>1</a:t>
            </a:r>
            <a:r>
              <a:rPr lang="en-US" sz="2000" dirty="0">
                <a:latin typeface="Lucida Sans Typewriter" pitchFamily="49" charset="0"/>
              </a:rPr>
              <a:t> = </a:t>
            </a:r>
            <a:r>
              <a:rPr lang="en-US" sz="2000" dirty="0" smtClean="0">
                <a:solidFill>
                  <a:srgbClr val="FF0000"/>
                </a:solidFill>
                <a:latin typeface="Lucida Sans Typewriter" pitchFamily="49" charset="0"/>
              </a:rPr>
              <a:t>x</a:t>
            </a:r>
            <a:r>
              <a:rPr lang="en-US" sz="2000" baseline="-25000" dirty="0" smtClean="0">
                <a:solidFill>
                  <a:srgbClr val="FF0000"/>
                </a:solidFill>
                <a:latin typeface="Lucida Sans Typewriter" pitchFamily="49" charset="0"/>
              </a:rPr>
              <a:t>2</a:t>
            </a:r>
            <a:r>
              <a:rPr lang="en-US" sz="2000" dirty="0" smtClean="0">
                <a:latin typeface="Lucida Sans Typewriter" pitchFamily="49" charset="0"/>
              </a:rPr>
              <a:t>;</a:t>
            </a:r>
            <a:endParaRPr lang="en-US" sz="2000" dirty="0">
              <a:latin typeface="Lucida Sans Typewriter" pitchFamily="49" charset="0"/>
            </a:endParaRPr>
          </a:p>
        </p:txBody>
      </p:sp>
      <p:sp>
        <p:nvSpPr>
          <p:cNvPr id="11" name="AutoShape 11"/>
          <p:cNvSpPr>
            <a:spLocks noChangeArrowheads="1"/>
          </p:cNvSpPr>
          <p:nvPr/>
        </p:nvSpPr>
        <p:spPr bwMode="auto">
          <a:xfrm>
            <a:off x="2590800" y="2549525"/>
            <a:ext cx="609600" cy="574675"/>
          </a:xfrm>
          <a:prstGeom prst="rightArrow">
            <a:avLst>
              <a:gd name="adj1" fmla="val 50000"/>
              <a:gd name="adj2" fmla="val 31285"/>
            </a:avLst>
          </a:prstGeom>
          <a:gradFill rotWithShape="1">
            <a:gsLst>
              <a:gs pos="0">
                <a:srgbClr val="FFEBFA"/>
              </a:gs>
              <a:gs pos="30000">
                <a:srgbClr val="C4D6EB"/>
              </a:gs>
              <a:gs pos="60001">
                <a:srgbClr val="85C2FF"/>
              </a:gs>
              <a:gs pos="100000">
                <a:srgbClr val="5E9EFF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US">
              <a:latin typeface="Calibri" charset="0"/>
              <a:ea typeface="MS PGothic" charset="0"/>
              <a:cs typeface="MS PGothic" charset="0"/>
            </a:endParaRP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auto">
          <a:xfrm>
            <a:off x="4114800" y="3886200"/>
            <a:ext cx="3505200" cy="1143000"/>
          </a:xfrm>
          <a:prstGeom prst="wedgeEllipseCallout">
            <a:avLst>
              <a:gd name="adj1" fmla="val -34912"/>
              <a:gd name="adj2" fmla="val -75079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lIns="0" tIns="44450" rIns="0" bIns="44450"/>
          <a:lstStyle/>
          <a:p>
            <a:pPr>
              <a:lnSpc>
                <a:spcPct val="93000"/>
              </a:lnSpc>
              <a:buClr>
                <a:schemeClr val="hlink"/>
              </a:buClr>
              <a:buFont typeface="Wingdings" charset="0"/>
              <a:buNone/>
              <a:defRPr/>
            </a:pPr>
            <a:r>
              <a:rPr lang="en-US" sz="2800" dirty="0" smtClean="0">
                <a:latin typeface="+mn-lt"/>
                <a:ea typeface="MS PGothic" charset="0"/>
                <a:cs typeface="MS PGothic" charset="0"/>
              </a:rPr>
              <a:t>introduce &amp; use new variable</a:t>
            </a:r>
            <a:endParaRPr lang="en-US" sz="2800" dirty="0">
              <a:latin typeface="+mn-lt"/>
              <a:ea typeface="MS PGothic" charset="0"/>
              <a:cs typeface="MS PGothic" charset="0"/>
            </a:endParaRPr>
          </a:p>
        </p:txBody>
      </p:sp>
      <p:sp>
        <p:nvSpPr>
          <p:cNvPr id="14" name="AutoShape 11"/>
          <p:cNvSpPr>
            <a:spLocks noChangeArrowheads="1"/>
          </p:cNvSpPr>
          <p:nvPr/>
        </p:nvSpPr>
        <p:spPr bwMode="auto">
          <a:xfrm>
            <a:off x="5715000" y="2514600"/>
            <a:ext cx="609600" cy="574675"/>
          </a:xfrm>
          <a:prstGeom prst="rightArrow">
            <a:avLst>
              <a:gd name="adj1" fmla="val 50000"/>
              <a:gd name="adj2" fmla="val 31285"/>
            </a:avLst>
          </a:prstGeom>
          <a:gradFill rotWithShape="1">
            <a:gsLst>
              <a:gs pos="0">
                <a:srgbClr val="FFEBFA"/>
              </a:gs>
              <a:gs pos="30000">
                <a:srgbClr val="C4D6EB"/>
              </a:gs>
              <a:gs pos="60001">
                <a:srgbClr val="85C2FF"/>
              </a:gs>
              <a:gs pos="100000">
                <a:srgbClr val="5E9EFF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US">
              <a:latin typeface="Calibri" charset="0"/>
              <a:ea typeface="MS PGothic" charset="0"/>
              <a:cs typeface="MS PGothic" charset="0"/>
            </a:endParaRPr>
          </a:p>
        </p:txBody>
      </p:sp>
      <p:sp>
        <p:nvSpPr>
          <p:cNvPr id="15" name="AutoShape 16"/>
          <p:cNvSpPr>
            <a:spLocks noChangeArrowheads="1"/>
          </p:cNvSpPr>
          <p:nvPr/>
        </p:nvSpPr>
        <p:spPr bwMode="auto">
          <a:xfrm>
            <a:off x="6553200" y="1828800"/>
            <a:ext cx="2209800" cy="2147652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square" lIns="90488" tIns="44450" rIns="90488" bIns="0">
            <a:spAutoFit/>
          </a:bodyPr>
          <a:lstStyle/>
          <a:p>
            <a:endParaRPr lang="en-US" sz="2000" dirty="0" smtClean="0">
              <a:latin typeface="Lucida Sans Typewriter" pitchFamily="49" charset="0"/>
            </a:endParaRPr>
          </a:p>
          <a:p>
            <a:r>
              <a:rPr lang="en-US" sz="2000" dirty="0" smtClean="0">
                <a:latin typeface="Lucida Sans Typewriter" pitchFamily="49" charset="0"/>
              </a:rPr>
              <a:t>x</a:t>
            </a:r>
            <a:r>
              <a:rPr lang="en-US" sz="2000" baseline="-25000" dirty="0" smtClean="0">
                <a:latin typeface="Lucida Sans Typewriter" pitchFamily="49" charset="0"/>
              </a:rPr>
              <a:t>0</a:t>
            </a:r>
            <a:r>
              <a:rPr lang="en-US" sz="2000" dirty="0" smtClean="0">
                <a:latin typeface="Lucida Sans Typewriter" pitchFamily="49" charset="0"/>
              </a:rPr>
              <a:t> </a:t>
            </a:r>
            <a:r>
              <a:rPr lang="en-US" sz="2000" dirty="0">
                <a:latin typeface="Lucida Sans Typewriter" pitchFamily="49" charset="0"/>
              </a:rPr>
              <a:t>= y</a:t>
            </a:r>
            <a:r>
              <a:rPr lang="en-US" sz="2000" baseline="-25000" dirty="0">
                <a:latin typeface="Lucida Sans Typewriter" pitchFamily="49" charset="0"/>
              </a:rPr>
              <a:t>0</a:t>
            </a:r>
            <a:r>
              <a:rPr lang="en-US" sz="2000" dirty="0">
                <a:latin typeface="Lucida Sans Typewriter" pitchFamily="49" charset="0"/>
              </a:rPr>
              <a:t>;</a:t>
            </a:r>
            <a:endParaRPr lang="en-US" sz="2000" baseline="-25000" dirty="0">
              <a:latin typeface="Lucida Sans Typewriter" pitchFamily="49" charset="0"/>
            </a:endParaRPr>
          </a:p>
          <a:p>
            <a:endParaRPr lang="en-US" sz="2000" dirty="0">
              <a:latin typeface="Lucida Sans Typewriter" pitchFamily="49" charset="0"/>
            </a:endParaRPr>
          </a:p>
          <a:p>
            <a:r>
              <a:rPr lang="en-US" sz="2000" dirty="0" smtClean="0">
                <a:latin typeface="Lucida Sans Typewriter" pitchFamily="49" charset="0"/>
              </a:rPr>
              <a:t>x</a:t>
            </a:r>
            <a:r>
              <a:rPr lang="en-US" sz="2000" baseline="-25000" dirty="0" smtClean="0">
                <a:latin typeface="Lucida Sans Typewriter" pitchFamily="49" charset="0"/>
              </a:rPr>
              <a:t>1</a:t>
            </a:r>
            <a:r>
              <a:rPr lang="en-US" sz="2000" dirty="0" smtClean="0">
                <a:latin typeface="Lucida Sans Typewriter" pitchFamily="49" charset="0"/>
              </a:rPr>
              <a:t> </a:t>
            </a:r>
            <a:r>
              <a:rPr lang="en-US" sz="2000" dirty="0">
                <a:latin typeface="Lucida Sans Typewriter" pitchFamily="49" charset="0"/>
              </a:rPr>
              <a:t>= z</a:t>
            </a:r>
            <a:r>
              <a:rPr lang="en-US" sz="2000" baseline="-25000" dirty="0">
                <a:latin typeface="Lucida Sans Typewriter" pitchFamily="49" charset="0"/>
              </a:rPr>
              <a:t>0</a:t>
            </a:r>
            <a:r>
              <a:rPr lang="en-US" sz="2000" dirty="0">
                <a:latin typeface="Lucida Sans Typewriter" pitchFamily="49" charset="0"/>
              </a:rPr>
              <a:t>;</a:t>
            </a:r>
            <a:endParaRPr lang="en-US" sz="2000" baseline="-25000" dirty="0">
              <a:latin typeface="Lucida Sans Typewriter" pitchFamily="49" charset="0"/>
            </a:endParaRPr>
          </a:p>
          <a:p>
            <a:r>
              <a:rPr lang="en-US" sz="2000" dirty="0" smtClean="0">
                <a:solidFill>
                  <a:srgbClr val="FF0000"/>
                </a:solidFill>
                <a:latin typeface="Lucida Sans Typewriter" pitchFamily="49" charset="0"/>
              </a:rPr>
              <a:t>x</a:t>
            </a:r>
            <a:r>
              <a:rPr lang="en-US" sz="2000" baseline="-25000" dirty="0" smtClean="0">
                <a:solidFill>
                  <a:srgbClr val="FF0000"/>
                </a:solidFill>
                <a:latin typeface="Lucida Sans Typewriter" pitchFamily="49" charset="0"/>
              </a:rPr>
              <a:t>2</a:t>
            </a:r>
            <a:r>
              <a:rPr lang="en-US" sz="2000" dirty="0" smtClean="0">
                <a:solidFill>
                  <a:srgbClr val="FF0000"/>
                </a:solidFill>
                <a:latin typeface="Lucida Sans Typewriter" pitchFamily="49" charset="0"/>
              </a:rPr>
              <a:t> = v</a:t>
            </a:r>
            <a:r>
              <a:rPr lang="en-US" sz="2000" baseline="-25000" dirty="0" smtClean="0">
                <a:solidFill>
                  <a:srgbClr val="FF0000"/>
                </a:solidFill>
                <a:latin typeface="Lucida Sans Typewriter" pitchFamily="49" charset="0"/>
              </a:rPr>
              <a:t>0</a:t>
            </a:r>
            <a:r>
              <a:rPr lang="en-US" sz="2000" dirty="0" smtClean="0">
                <a:solidFill>
                  <a:srgbClr val="FF0000"/>
                </a:solidFill>
                <a:latin typeface="Lucida Sans Typewriter" pitchFamily="49" charset="0"/>
              </a:rPr>
              <a:t>?x</a:t>
            </a:r>
            <a:r>
              <a:rPr lang="en-US" sz="2000" baseline="-25000" dirty="0" smtClean="0">
                <a:solidFill>
                  <a:srgbClr val="FF0000"/>
                </a:solidFill>
                <a:latin typeface="Lucida Sans Typewriter" pitchFamily="49" charset="0"/>
              </a:rPr>
              <a:t>0</a:t>
            </a:r>
            <a:r>
              <a:rPr lang="en-US" sz="2000" dirty="0" smtClean="0">
                <a:solidFill>
                  <a:srgbClr val="FF0000"/>
                </a:solidFill>
                <a:latin typeface="Lucida Sans Typewriter" pitchFamily="49" charset="0"/>
              </a:rPr>
              <a:t>:x</a:t>
            </a:r>
            <a:r>
              <a:rPr lang="en-US" sz="2000" baseline="-25000" dirty="0" smtClean="0">
                <a:solidFill>
                  <a:srgbClr val="FF0000"/>
                </a:solidFill>
                <a:latin typeface="Lucida Sans Typewriter" pitchFamily="49" charset="0"/>
              </a:rPr>
              <a:t>1</a:t>
            </a:r>
            <a:r>
              <a:rPr lang="en-US" sz="2000" dirty="0" smtClean="0">
                <a:solidFill>
                  <a:srgbClr val="FF0000"/>
                </a:solidFill>
                <a:latin typeface="Lucida Sans Typewriter" pitchFamily="49" charset="0"/>
              </a:rPr>
              <a:t>;</a:t>
            </a:r>
            <a:endParaRPr lang="en-US" sz="2000" dirty="0">
              <a:latin typeface="Lucida Sans Typewriter" pitchFamily="49" charset="0"/>
            </a:endParaRPr>
          </a:p>
          <a:p>
            <a:r>
              <a:rPr lang="en-US" sz="2000" dirty="0">
                <a:latin typeface="Lucida Sans Typewriter" pitchFamily="49" charset="0"/>
              </a:rPr>
              <a:t>w</a:t>
            </a:r>
            <a:r>
              <a:rPr lang="en-US" sz="2000" baseline="-25000" dirty="0">
                <a:latin typeface="Lucida Sans Typewriter" pitchFamily="49" charset="0"/>
              </a:rPr>
              <a:t>1</a:t>
            </a:r>
            <a:r>
              <a:rPr lang="en-US" sz="2000" dirty="0">
                <a:latin typeface="Lucida Sans Typewriter" pitchFamily="49" charset="0"/>
              </a:rPr>
              <a:t> = </a:t>
            </a:r>
            <a:r>
              <a:rPr lang="en-US" sz="2000" dirty="0" smtClean="0">
                <a:solidFill>
                  <a:srgbClr val="FF0000"/>
                </a:solidFill>
                <a:latin typeface="Lucida Sans Typewriter" pitchFamily="49" charset="0"/>
              </a:rPr>
              <a:t>x</a:t>
            </a:r>
            <a:r>
              <a:rPr lang="en-US" sz="2000" baseline="-25000" dirty="0" smtClean="0">
                <a:solidFill>
                  <a:srgbClr val="FF0000"/>
                </a:solidFill>
                <a:latin typeface="Lucida Sans Typewriter" pitchFamily="49" charset="0"/>
              </a:rPr>
              <a:t>2</a:t>
            </a:r>
            <a:r>
              <a:rPr lang="en-US" sz="2000" dirty="0" smtClean="0">
                <a:latin typeface="Lucida Sans Typewriter" pitchFamily="49" charset="0"/>
              </a:rPr>
              <a:t>;</a:t>
            </a:r>
            <a:endParaRPr lang="en-US" sz="2000" dirty="0">
              <a:latin typeface="Lucida Sans Typewriter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0656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Bit-blasting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915400" cy="5410200"/>
          </a:xfrm>
        </p:spPr>
        <p:txBody>
          <a:bodyPr/>
          <a:lstStyle/>
          <a:p>
            <a:pPr>
              <a:buNone/>
            </a:pPr>
            <a:r>
              <a:rPr lang="en-GB" dirty="0" smtClean="0"/>
              <a:t>Conversion of equations into SAT problem:</a:t>
            </a:r>
          </a:p>
          <a:p>
            <a:r>
              <a:rPr lang="en-GB" dirty="0" smtClean="0"/>
              <a:t>simple assignments:	</a:t>
            </a:r>
          </a:p>
          <a:p>
            <a:pPr>
              <a:spcBef>
                <a:spcPts val="0"/>
              </a:spcBef>
              <a:buNone/>
            </a:pPr>
            <a:r>
              <a:rPr lang="en-GB" sz="4000" dirty="0" smtClean="0">
                <a:latin typeface="Arial Unicode MS"/>
                <a:ea typeface="Arial Unicode MS"/>
                <a:cs typeface="Arial Unicode MS"/>
              </a:rPr>
              <a:t>	</a:t>
            </a:r>
            <a:r>
              <a:rPr lang="en-GB" dirty="0" smtClean="0">
                <a:ea typeface="Arial Unicode MS"/>
                <a:cs typeface="Arial Unicode MS"/>
              </a:rPr>
              <a:t>  |[ x = y ]| ≙ </a:t>
            </a:r>
            <a:r>
              <a:rPr lang="en-GB" sz="4000" dirty="0" smtClean="0">
                <a:ea typeface="Arial Unicode MS"/>
                <a:cs typeface="Arial Unicode MS"/>
              </a:rPr>
              <a:t>⋀</a:t>
            </a:r>
            <a:r>
              <a:rPr lang="en-GB" baseline="-25000" dirty="0" err="1" smtClean="0">
                <a:ea typeface="Arial Unicode MS"/>
                <a:cs typeface="Arial Unicode MS"/>
              </a:rPr>
              <a:t>i</a:t>
            </a:r>
            <a:r>
              <a:rPr lang="en-GB" dirty="0" smtClean="0">
                <a:ea typeface="Arial Unicode MS"/>
                <a:cs typeface="Arial Unicode MS"/>
              </a:rPr>
              <a:t> x</a:t>
            </a:r>
            <a:r>
              <a:rPr lang="en-GB" baseline="-25000" dirty="0" smtClean="0">
                <a:ea typeface="Arial Unicode MS"/>
                <a:cs typeface="Arial Unicode MS"/>
              </a:rPr>
              <a:t>i</a:t>
            </a:r>
            <a:r>
              <a:rPr lang="en-GB" dirty="0" smtClean="0">
                <a:ea typeface="Arial Unicode MS"/>
                <a:cs typeface="Arial Unicode MS"/>
              </a:rPr>
              <a:t> ⇔ </a:t>
            </a:r>
            <a:r>
              <a:rPr lang="en-GB" dirty="0" err="1" smtClean="0">
                <a:ea typeface="Arial Unicode MS"/>
                <a:cs typeface="Arial Unicode MS"/>
              </a:rPr>
              <a:t>y</a:t>
            </a:r>
            <a:r>
              <a:rPr lang="en-GB" baseline="-25000" dirty="0" err="1" smtClean="0">
                <a:ea typeface="Arial Unicode MS"/>
                <a:cs typeface="Arial Unicode MS"/>
              </a:rPr>
              <a:t>i</a:t>
            </a:r>
            <a:endParaRPr lang="en-GB" baseline="-25000" dirty="0" smtClean="0">
              <a:ea typeface="Arial Unicode MS"/>
              <a:cs typeface="Arial Unicode MS"/>
            </a:endParaRPr>
          </a:p>
          <a:p>
            <a:pPr lvl="1">
              <a:spcBef>
                <a:spcPts val="1800"/>
              </a:spcBef>
              <a:buFont typeface="Arial Unicode MS" pitchFamily="34" charset="-128"/>
              <a:buChar char="⇒"/>
            </a:pPr>
            <a:r>
              <a:rPr lang="en-GB" dirty="0" smtClean="0">
                <a:ea typeface="Arial Unicode MS"/>
                <a:cs typeface="Arial Unicode MS"/>
              </a:rPr>
              <a:t>static analysis must approximate effective </a:t>
            </a:r>
            <a:r>
              <a:rPr lang="en-GB" dirty="0" err="1" smtClean="0">
                <a:ea typeface="Arial Unicode MS"/>
                <a:cs typeface="Arial Unicode MS"/>
              </a:rPr>
              <a:t>bitwidth</a:t>
            </a:r>
            <a:r>
              <a:rPr lang="en-GB" dirty="0" smtClean="0">
                <a:ea typeface="Arial Unicode MS"/>
                <a:cs typeface="Arial Unicode MS"/>
              </a:rPr>
              <a:t> well</a:t>
            </a:r>
          </a:p>
          <a:p>
            <a:pPr>
              <a:spcBef>
                <a:spcPts val="1800"/>
              </a:spcBef>
            </a:pPr>
            <a:r>
              <a:rPr lang="el-GR" dirty="0" smtClean="0">
                <a:ea typeface="Arial Unicode MS"/>
                <a:cs typeface="Arial Unicode MS"/>
              </a:rPr>
              <a:t>ϕ</a:t>
            </a:r>
            <a:r>
              <a:rPr lang="en-GB" dirty="0" smtClean="0">
                <a:ea typeface="Arial Unicode MS"/>
                <a:cs typeface="Arial Unicode MS"/>
              </a:rPr>
              <a:t>-functions:</a:t>
            </a:r>
          </a:p>
          <a:p>
            <a:pPr>
              <a:buNone/>
            </a:pPr>
            <a:r>
              <a:rPr lang="en-GB" dirty="0" smtClean="0">
                <a:ea typeface="Arial Unicode MS"/>
                <a:cs typeface="Arial Unicode MS"/>
              </a:rPr>
              <a:t>	  |[ x = v ? y : z ]| ≙ (v ⇒ |[ x = y ]|) ⋀ (¬ v ⇒ |[ x = z ]|) </a:t>
            </a:r>
          </a:p>
          <a:p>
            <a:pPr>
              <a:spcBef>
                <a:spcPts val="1800"/>
              </a:spcBef>
            </a:pPr>
            <a:r>
              <a:rPr lang="en-GB" dirty="0" smtClean="0">
                <a:ea typeface="Arial Unicode MS"/>
                <a:cs typeface="Arial Unicode MS"/>
              </a:rPr>
              <a:t>Boolean operations: 	</a:t>
            </a:r>
            <a:endParaRPr lang="en-GB" dirty="0" smtClean="0"/>
          </a:p>
          <a:p>
            <a:pPr>
              <a:spcBef>
                <a:spcPts val="0"/>
              </a:spcBef>
              <a:buNone/>
            </a:pPr>
            <a:r>
              <a:rPr lang="en-GB" sz="4000" dirty="0" smtClean="0">
                <a:latin typeface="Arial Unicode MS"/>
                <a:ea typeface="Arial Unicode MS"/>
                <a:cs typeface="Arial Unicode MS"/>
              </a:rPr>
              <a:t>	</a:t>
            </a:r>
            <a:r>
              <a:rPr lang="en-GB" dirty="0" smtClean="0">
                <a:ea typeface="Arial Unicode MS"/>
                <a:cs typeface="Arial Unicode MS"/>
              </a:rPr>
              <a:t>  |[ x = y | z ]| ≙ </a:t>
            </a:r>
            <a:r>
              <a:rPr lang="en-GB" sz="4000" dirty="0" smtClean="0">
                <a:ea typeface="Arial Unicode MS"/>
                <a:cs typeface="Arial Unicode MS"/>
              </a:rPr>
              <a:t>⋀</a:t>
            </a:r>
            <a:r>
              <a:rPr lang="en-GB" baseline="-25000" dirty="0" err="1" smtClean="0">
                <a:ea typeface="Arial Unicode MS"/>
                <a:cs typeface="Arial Unicode MS"/>
              </a:rPr>
              <a:t>i</a:t>
            </a:r>
            <a:r>
              <a:rPr lang="en-GB" dirty="0" smtClean="0">
                <a:ea typeface="Arial Unicode MS"/>
                <a:cs typeface="Arial Unicode MS"/>
              </a:rPr>
              <a:t> x</a:t>
            </a:r>
            <a:r>
              <a:rPr lang="en-GB" baseline="-25000" dirty="0" smtClean="0">
                <a:ea typeface="Arial Unicode MS"/>
                <a:cs typeface="Arial Unicode MS"/>
              </a:rPr>
              <a:t>i</a:t>
            </a:r>
            <a:r>
              <a:rPr lang="en-GB" dirty="0" smtClean="0">
                <a:ea typeface="Arial Unicode MS"/>
                <a:cs typeface="Arial Unicode MS"/>
              </a:rPr>
              <a:t> ⇔ (</a:t>
            </a:r>
            <a:r>
              <a:rPr lang="en-GB" dirty="0" err="1" smtClean="0">
                <a:ea typeface="Arial Unicode MS"/>
                <a:cs typeface="Arial Unicode MS"/>
              </a:rPr>
              <a:t>y</a:t>
            </a:r>
            <a:r>
              <a:rPr lang="en-GB" baseline="-25000" dirty="0" err="1" smtClean="0">
                <a:ea typeface="Arial Unicode MS"/>
                <a:cs typeface="Arial Unicode MS"/>
              </a:rPr>
              <a:t>i</a:t>
            </a:r>
            <a:r>
              <a:rPr lang="en-GB" baseline="-25000" dirty="0" smtClean="0">
                <a:ea typeface="Arial Unicode MS"/>
                <a:cs typeface="Arial Unicode MS"/>
              </a:rPr>
              <a:t> </a:t>
            </a:r>
            <a:r>
              <a:rPr lang="en-GB" dirty="0" smtClean="0">
                <a:latin typeface="Arial Unicode MS"/>
                <a:ea typeface="Arial Unicode MS"/>
                <a:cs typeface="Arial Unicode MS"/>
              </a:rPr>
              <a:t>⋁ </a:t>
            </a:r>
            <a:r>
              <a:rPr lang="en-GB" dirty="0" err="1" smtClean="0">
                <a:ea typeface="Arial Unicode MS"/>
                <a:cs typeface="Arial Unicode MS"/>
              </a:rPr>
              <a:t>z</a:t>
            </a:r>
            <a:r>
              <a:rPr lang="en-GB" baseline="-25000" dirty="0" err="1" smtClean="0">
                <a:ea typeface="Arial Unicode MS"/>
                <a:cs typeface="Arial Unicode MS"/>
              </a:rPr>
              <a:t>i</a:t>
            </a:r>
            <a:r>
              <a:rPr lang="en-GB" dirty="0" smtClean="0"/>
              <a:t>)</a:t>
            </a:r>
          </a:p>
          <a:p>
            <a:pPr>
              <a:spcBef>
                <a:spcPts val="1800"/>
              </a:spcBef>
            </a:pPr>
            <a:r>
              <a:rPr lang="en-GB" dirty="0" smtClean="0"/>
              <a:t>relational operations, </a:t>
            </a:r>
            <a:r>
              <a:rPr lang="mr-IN" dirty="0" smtClean="0"/>
              <a:t>…</a:t>
            </a:r>
            <a:endParaRPr lang="en-GB" dirty="0"/>
          </a:p>
        </p:txBody>
      </p:sp>
      <p:sp>
        <p:nvSpPr>
          <p:cNvPr id="4" name="AutoShape 5"/>
          <p:cNvSpPr>
            <a:spLocks noChangeArrowheads="1"/>
          </p:cNvSpPr>
          <p:nvPr/>
        </p:nvSpPr>
        <p:spPr bwMode="auto">
          <a:xfrm>
            <a:off x="4572000" y="1524000"/>
            <a:ext cx="2209800" cy="1143000"/>
          </a:xfrm>
          <a:prstGeom prst="wedgeEllipseCallout">
            <a:avLst>
              <a:gd name="adj1" fmla="val -59813"/>
              <a:gd name="adj2" fmla="val 2552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lIns="0" tIns="44450" rIns="0" bIns="44450"/>
          <a:lstStyle/>
          <a:p>
            <a:pPr algn="ctr">
              <a:lnSpc>
                <a:spcPct val="93000"/>
              </a:lnSpc>
              <a:buClr>
                <a:schemeClr val="hlink"/>
              </a:buClr>
              <a:buFont typeface="Wingdings" charset="0"/>
              <a:buNone/>
              <a:defRPr/>
            </a:pPr>
            <a:r>
              <a:rPr lang="en-US" sz="2800" dirty="0" smtClean="0">
                <a:latin typeface="+mn-lt"/>
                <a:ea typeface="MS PGothic" charset="0"/>
                <a:cs typeface="MS PGothic" charset="0"/>
              </a:rPr>
              <a:t>effective </a:t>
            </a:r>
            <a:r>
              <a:rPr lang="en-US" sz="2800" dirty="0" err="1" smtClean="0">
                <a:latin typeface="+mn-lt"/>
                <a:ea typeface="MS PGothic" charset="0"/>
                <a:cs typeface="MS PGothic" charset="0"/>
              </a:rPr>
              <a:t>bitwidth</a:t>
            </a:r>
            <a:endParaRPr lang="en-US" sz="2800" dirty="0">
              <a:latin typeface="+mn-lt"/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Bit-blasting arithmetic operations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763000" cy="5410200"/>
          </a:xfrm>
        </p:spPr>
        <p:txBody>
          <a:bodyPr/>
          <a:lstStyle/>
          <a:p>
            <a:pPr>
              <a:buNone/>
            </a:pPr>
            <a:r>
              <a:rPr lang="en-GB" dirty="0" smtClean="0"/>
              <a:t>Build </a:t>
            </a:r>
            <a:r>
              <a:rPr lang="en-GB" b="1" dirty="0" smtClean="0">
                <a:solidFill>
                  <a:srgbClr val="0000FF"/>
                </a:solidFill>
              </a:rPr>
              <a:t>circuits</a:t>
            </a:r>
            <a:r>
              <a:rPr lang="en-GB" dirty="0" smtClean="0"/>
              <a:t> that implement the operations!</a:t>
            </a:r>
          </a:p>
          <a:p>
            <a:pPr>
              <a:spcBef>
                <a:spcPts val="1800"/>
              </a:spcBef>
              <a:buNone/>
            </a:pPr>
            <a:r>
              <a:rPr lang="en-GB" dirty="0" smtClean="0"/>
              <a:t>1-bit addition:</a:t>
            </a:r>
          </a:p>
          <a:p>
            <a:pPr>
              <a:spcBef>
                <a:spcPts val="1800"/>
              </a:spcBef>
              <a:buNone/>
            </a:pPr>
            <a:endParaRPr lang="en-GB" dirty="0" smtClean="0"/>
          </a:p>
          <a:p>
            <a:pPr>
              <a:spcBef>
                <a:spcPts val="1800"/>
              </a:spcBef>
              <a:buNone/>
            </a:pPr>
            <a:endParaRPr lang="en-GB" dirty="0" smtClean="0"/>
          </a:p>
          <a:p>
            <a:pPr>
              <a:spcBef>
                <a:spcPts val="1800"/>
              </a:spcBef>
              <a:buNone/>
            </a:pPr>
            <a:endParaRPr lang="en-GB" dirty="0" smtClean="0"/>
          </a:p>
          <a:p>
            <a:pPr>
              <a:spcBef>
                <a:spcPts val="1800"/>
              </a:spcBef>
              <a:buNone/>
            </a:pPr>
            <a:endParaRPr lang="en-GB" dirty="0" smtClean="0"/>
          </a:p>
          <a:p>
            <a:pPr>
              <a:spcBef>
                <a:spcPts val="1800"/>
              </a:spcBef>
              <a:buNone/>
            </a:pPr>
            <a:r>
              <a:rPr lang="en-GB" dirty="0" smtClean="0"/>
              <a:t>Full adder as CNF:</a:t>
            </a:r>
            <a:endParaRPr lang="en-GB" dirty="0"/>
          </a:p>
        </p:txBody>
      </p:sp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2057400"/>
            <a:ext cx="161925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2476500"/>
            <a:ext cx="737235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5391150"/>
            <a:ext cx="862032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SAT/SMT-based BMC tools for 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915400" cy="5410200"/>
          </a:xfrm>
        </p:spPr>
        <p:txBody>
          <a:bodyPr/>
          <a:lstStyle/>
          <a:p>
            <a:r>
              <a:rPr lang="en-GB" b="1" dirty="0" smtClean="0"/>
              <a:t>CBMC</a:t>
            </a:r>
            <a:r>
              <a:rPr lang="en-GB" dirty="0" smtClean="0"/>
              <a:t> </a:t>
            </a:r>
            <a:r>
              <a:rPr lang="en-GB" sz="2000" dirty="0" smtClean="0"/>
              <a:t>(C Bounded Model Checker)</a:t>
            </a:r>
            <a:endParaRPr lang="en-GB" dirty="0" smtClean="0"/>
          </a:p>
          <a:p>
            <a:pPr lvl="1">
              <a:spcBef>
                <a:spcPts val="200"/>
              </a:spcBef>
            </a:pPr>
            <a:r>
              <a:rPr lang="en-GB" sz="2000" dirty="0" smtClean="0"/>
              <a:t>http://www.cprover.org/</a:t>
            </a:r>
          </a:p>
          <a:p>
            <a:pPr lvl="1">
              <a:spcBef>
                <a:spcPts val="200"/>
              </a:spcBef>
            </a:pPr>
            <a:r>
              <a:rPr lang="en-GB" sz="2000" dirty="0" smtClean="0"/>
              <a:t>SAT-based (</a:t>
            </a:r>
            <a:r>
              <a:rPr lang="en-GB" sz="2000" dirty="0" err="1" smtClean="0"/>
              <a:t>MiniSat</a:t>
            </a:r>
            <a:r>
              <a:rPr lang="en-GB" sz="2000" dirty="0" smtClean="0"/>
              <a:t>) “workhorse”</a:t>
            </a:r>
          </a:p>
          <a:p>
            <a:pPr lvl="1">
              <a:spcBef>
                <a:spcPts val="200"/>
              </a:spcBef>
            </a:pPr>
            <a:r>
              <a:rPr lang="en-GB" sz="2000" dirty="0" smtClean="0"/>
              <a:t>also </a:t>
            </a:r>
            <a:r>
              <a:rPr lang="en-GB" sz="2000" dirty="0" err="1" smtClean="0"/>
              <a:t>SystemC</a:t>
            </a:r>
            <a:r>
              <a:rPr lang="en-GB" sz="2000" dirty="0" smtClean="0"/>
              <a:t> and Java frontend</a:t>
            </a:r>
          </a:p>
          <a:p>
            <a:pPr lvl="1">
              <a:spcBef>
                <a:spcPts val="200"/>
              </a:spcBef>
            </a:pPr>
            <a:r>
              <a:rPr lang="en-GB" sz="2000" dirty="0" smtClean="0"/>
              <a:t>Spin-out company: </a:t>
            </a:r>
            <a:r>
              <a:rPr lang="en-GB" sz="2000" dirty="0" err="1" smtClean="0"/>
              <a:t>diff</a:t>
            </a:r>
            <a:r>
              <a:rPr lang="en-GB" sz="2000" dirty="0" err="1" smtClean="0">
                <a:solidFill>
                  <a:srgbClr val="0000FF"/>
                </a:solidFill>
              </a:rPr>
              <a:t>blue</a:t>
            </a:r>
            <a:r>
              <a:rPr lang="en-GB" sz="2000" b="1" dirty="0" smtClean="0">
                <a:solidFill>
                  <a:srgbClr val="0000FF"/>
                </a:solidFill>
              </a:rPr>
              <a:t> </a:t>
            </a:r>
            <a:r>
              <a:rPr lang="en-GB" sz="2000" b="1" dirty="0" smtClean="0">
                <a:solidFill>
                  <a:schemeClr val="bg1">
                    <a:lumMod val="50000"/>
                  </a:schemeClr>
                </a:solidFill>
              </a:rPr>
              <a:t>($ 22million </a:t>
            </a:r>
            <a:r>
              <a:rPr lang="en-GB" sz="2000" b="1" dirty="0" err="1" smtClean="0">
                <a:solidFill>
                  <a:schemeClr val="bg1">
                    <a:lumMod val="50000"/>
                  </a:schemeClr>
                </a:solidFill>
              </a:rPr>
              <a:t>Serie</a:t>
            </a:r>
            <a:r>
              <a:rPr lang="en-GB" sz="2000" b="1" dirty="0" smtClean="0">
                <a:solidFill>
                  <a:schemeClr val="bg1">
                    <a:lumMod val="50000"/>
                  </a:schemeClr>
                </a:solidFill>
              </a:rPr>
              <a:t> A funding )</a:t>
            </a:r>
          </a:p>
          <a:p>
            <a:r>
              <a:rPr lang="en-GB" b="1" dirty="0" smtClean="0"/>
              <a:t>ESBMC</a:t>
            </a:r>
            <a:r>
              <a:rPr lang="en-GB" sz="2000" dirty="0" smtClean="0"/>
              <a:t> (Efficient SMT-Based Context-Bounded Model Checker)</a:t>
            </a:r>
            <a:endParaRPr lang="en-GB" dirty="0" smtClean="0"/>
          </a:p>
          <a:p>
            <a:pPr lvl="1">
              <a:spcBef>
                <a:spcPts val="200"/>
              </a:spcBef>
            </a:pPr>
            <a:r>
              <a:rPr lang="en-GB" sz="2000" dirty="0" smtClean="0"/>
              <a:t>http://esbmc.org</a:t>
            </a:r>
          </a:p>
          <a:p>
            <a:pPr lvl="1">
              <a:spcBef>
                <a:spcPts val="200"/>
              </a:spcBef>
            </a:pPr>
            <a:r>
              <a:rPr lang="en-GB" sz="2000" dirty="0" smtClean="0"/>
              <a:t>SMT-based (Z3, </a:t>
            </a:r>
            <a:r>
              <a:rPr lang="en-GB" sz="2000" dirty="0" err="1" smtClean="0"/>
              <a:t>Boolector,MathSAT,Yices</a:t>
            </a:r>
            <a:r>
              <a:rPr lang="en-GB" sz="2000" dirty="0" smtClean="0"/>
              <a:t>, CVC4)</a:t>
            </a:r>
          </a:p>
          <a:p>
            <a:pPr lvl="1">
              <a:spcBef>
                <a:spcPts val="200"/>
              </a:spcBef>
            </a:pPr>
            <a:r>
              <a:rPr lang="en-GB" sz="2000" dirty="0" smtClean="0"/>
              <a:t>branched off CBMC, also (rudimentary) C++ frontend</a:t>
            </a:r>
          </a:p>
          <a:p>
            <a:r>
              <a:rPr lang="en-GB" b="1" dirty="0" smtClean="0"/>
              <a:t>LLBMC</a:t>
            </a:r>
            <a:r>
              <a:rPr lang="en-GB" dirty="0" smtClean="0"/>
              <a:t> </a:t>
            </a:r>
            <a:r>
              <a:rPr lang="en-GB" sz="2000" dirty="0" smtClean="0"/>
              <a:t>(Low-level Bounded Model Checker)</a:t>
            </a:r>
          </a:p>
          <a:p>
            <a:pPr lvl="1">
              <a:spcBef>
                <a:spcPts val="200"/>
              </a:spcBef>
            </a:pPr>
            <a:r>
              <a:rPr lang="en-GB" sz="2000" dirty="0" smtClean="0"/>
              <a:t>http://llbmc.org</a:t>
            </a:r>
          </a:p>
          <a:p>
            <a:pPr lvl="1">
              <a:spcBef>
                <a:spcPts val="200"/>
              </a:spcBef>
            </a:pPr>
            <a:r>
              <a:rPr lang="en-GB" sz="2000" dirty="0" smtClean="0"/>
              <a:t>SMT-based (</a:t>
            </a:r>
            <a:r>
              <a:rPr lang="en-GB" sz="2000" dirty="0" err="1" smtClean="0"/>
              <a:t>Boolector</a:t>
            </a:r>
            <a:r>
              <a:rPr lang="en-GB" sz="2000" dirty="0" smtClean="0"/>
              <a:t>, Z3)</a:t>
            </a:r>
          </a:p>
          <a:p>
            <a:pPr lvl="1">
              <a:spcBef>
                <a:spcPts val="200"/>
              </a:spcBef>
            </a:pPr>
            <a:r>
              <a:rPr lang="en-GB" sz="2000" dirty="0" smtClean="0"/>
              <a:t>uses LLVM intermediate language</a:t>
            </a:r>
          </a:p>
          <a:p>
            <a:pPr lvl="1">
              <a:spcBef>
                <a:spcPts val="200"/>
              </a:spcBef>
            </a:pPr>
            <a:r>
              <a:rPr lang="en-GB" sz="2000" dirty="0" smtClean="0"/>
              <a:t>Company: QPT technologies</a:t>
            </a:r>
            <a:endParaRPr lang="en-GB" dirty="0" smtClean="0"/>
          </a:p>
          <a:p>
            <a:pPr>
              <a:buFont typeface="Arial Unicode MS" pitchFamily="34" charset="-128"/>
              <a:buChar char="⇒"/>
            </a:pPr>
            <a:r>
              <a:rPr lang="en-GB" dirty="0" smtClean="0"/>
              <a:t>share common high-level architecture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Bit-blasting arithmetic operations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763000" cy="5410200"/>
          </a:xfrm>
        </p:spPr>
        <p:txBody>
          <a:bodyPr/>
          <a:lstStyle/>
          <a:p>
            <a:pPr>
              <a:buNone/>
            </a:pPr>
            <a:r>
              <a:rPr lang="en-GB" dirty="0" smtClean="0"/>
              <a:t>Build </a:t>
            </a:r>
            <a:r>
              <a:rPr lang="en-GB" b="1" dirty="0" smtClean="0">
                <a:solidFill>
                  <a:srgbClr val="0000FF"/>
                </a:solidFill>
              </a:rPr>
              <a:t>circuits</a:t>
            </a:r>
            <a:r>
              <a:rPr lang="en-GB" dirty="0" smtClean="0"/>
              <a:t> that implement the operations!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spcBef>
                <a:spcPts val="1800"/>
              </a:spcBef>
              <a:buNone/>
            </a:pPr>
            <a:endParaRPr lang="en-GB" dirty="0" smtClean="0"/>
          </a:p>
          <a:p>
            <a:pPr>
              <a:spcBef>
                <a:spcPts val="1800"/>
              </a:spcBef>
              <a:buNone/>
            </a:pPr>
            <a:endParaRPr lang="en-GB" dirty="0" smtClean="0"/>
          </a:p>
          <a:p>
            <a:pPr>
              <a:spcBef>
                <a:spcPts val="1800"/>
              </a:spcBef>
              <a:buNone/>
            </a:pPr>
            <a:endParaRPr lang="en-GB" dirty="0" smtClean="0"/>
          </a:p>
          <a:p>
            <a:pPr>
              <a:spcBef>
                <a:spcPts val="1800"/>
              </a:spcBef>
              <a:buNone/>
            </a:pPr>
            <a:endParaRPr lang="en-GB" dirty="0" smtClean="0"/>
          </a:p>
          <a:p>
            <a:pPr>
              <a:spcBef>
                <a:spcPts val="672"/>
              </a:spcBef>
              <a:buFont typeface="Arial Unicode MS" pitchFamily="34" charset="-128"/>
              <a:buChar char="⇒"/>
            </a:pPr>
            <a:r>
              <a:rPr lang="en-GB" dirty="0" smtClean="0">
                <a:ea typeface="Arial Unicode MS"/>
                <a:cs typeface="Arial Unicode MS"/>
              </a:rPr>
              <a:t>adds w variables, 6*w clauses</a:t>
            </a:r>
          </a:p>
          <a:p>
            <a:pPr>
              <a:spcBef>
                <a:spcPts val="672"/>
              </a:spcBef>
              <a:buFont typeface="Arial Unicode MS" pitchFamily="34" charset="-128"/>
              <a:buChar char="⇒"/>
            </a:pPr>
            <a:r>
              <a:rPr lang="en-GB" dirty="0" smtClean="0">
                <a:ea typeface="Arial Unicode MS"/>
                <a:cs typeface="Arial Unicode MS"/>
              </a:rPr>
              <a:t>multiplication / division much more complicated</a:t>
            </a:r>
          </a:p>
          <a:p>
            <a:pPr>
              <a:spcBef>
                <a:spcPts val="672"/>
              </a:spcBef>
              <a:buNone/>
            </a:pPr>
            <a:endParaRPr lang="en-GB" dirty="0" smtClean="0">
              <a:ea typeface="Arial Unicode MS"/>
              <a:cs typeface="Arial Unicode MS"/>
            </a:endParaRPr>
          </a:p>
          <a:p>
            <a:pPr>
              <a:spcBef>
                <a:spcPts val="672"/>
              </a:spcBef>
              <a:buNone/>
            </a:pPr>
            <a:endParaRPr lang="en-GB" dirty="0"/>
          </a:p>
        </p:txBody>
      </p:sp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53807"/>
            <a:ext cx="8839200" cy="3475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Handling arrays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915400" cy="5410200"/>
          </a:xfrm>
        </p:spPr>
        <p:txBody>
          <a:bodyPr/>
          <a:lstStyle/>
          <a:p>
            <a:pPr>
              <a:buNone/>
            </a:pPr>
            <a:r>
              <a:rPr lang="en-GB" dirty="0" smtClean="0"/>
              <a:t>Arrays can be replaced by individual variables,</a:t>
            </a:r>
            <a:br>
              <a:rPr lang="en-GB" dirty="0" smtClean="0"/>
            </a:br>
            <a:r>
              <a:rPr lang="en-GB" dirty="0" smtClean="0"/>
              <a:t>with a “</a:t>
            </a:r>
            <a:r>
              <a:rPr lang="en-GB" dirty="0" err="1" smtClean="0"/>
              <a:t>demux</a:t>
            </a:r>
            <a:r>
              <a:rPr lang="en-GB" dirty="0" smtClean="0"/>
              <a:t>” at each access: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Font typeface="Arial Unicode MS" pitchFamily="34" charset="-128"/>
              <a:buChar char="⇒"/>
            </a:pPr>
            <a:r>
              <a:rPr lang="en-GB" dirty="0" smtClean="0"/>
              <a:t>surprisingly effective (for N&lt;1000) because value</a:t>
            </a:r>
            <a:br>
              <a:rPr lang="en-GB" dirty="0" smtClean="0"/>
            </a:br>
            <a:r>
              <a:rPr lang="en-GB" dirty="0" smtClean="0"/>
              <a:t>of </a:t>
            </a:r>
            <a:r>
              <a:rPr lang="en-GB" dirty="0" err="1" smtClean="0"/>
              <a:t>i</a:t>
            </a:r>
            <a:r>
              <a:rPr lang="en-GB" dirty="0" smtClean="0"/>
              <a:t> can often be determined statically</a:t>
            </a:r>
          </a:p>
          <a:p>
            <a:pPr lvl="1">
              <a:buFont typeface="Arial Unicode MS" pitchFamily="34" charset="-128"/>
              <a:buChar char="–"/>
            </a:pPr>
            <a:r>
              <a:rPr lang="en-GB" dirty="0" smtClean="0"/>
              <a:t>due to constant propagation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674688" y="2133600"/>
            <a:ext cx="1916112" cy="1099307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square" lIns="90488" tIns="44450" rIns="90488" bIns="0">
            <a:spAutoFit/>
          </a:bodyPr>
          <a:lstStyle/>
          <a:p>
            <a:r>
              <a:rPr lang="en-US" sz="2000" dirty="0" err="1" smtClean="0">
                <a:latin typeface="Lucida Sans Typewriter" pitchFamily="49" charset="0"/>
              </a:rPr>
              <a:t>int</a:t>
            </a:r>
            <a:r>
              <a:rPr lang="en-US" sz="2000" dirty="0" smtClean="0">
                <a:latin typeface="Lucida Sans Typewriter" pitchFamily="49" charset="0"/>
              </a:rPr>
              <a:t> a[10];</a:t>
            </a:r>
          </a:p>
          <a:p>
            <a:r>
              <a:rPr lang="en-US" sz="2000" dirty="0" smtClean="0">
                <a:latin typeface="Lucida Sans Typewriter" pitchFamily="49" charset="0"/>
              </a:rPr>
              <a:t>...</a:t>
            </a:r>
          </a:p>
          <a:p>
            <a:r>
              <a:rPr lang="en-US" sz="2000" dirty="0" smtClean="0">
                <a:latin typeface="Lucida Sans Typewriter" pitchFamily="49" charset="0"/>
              </a:rPr>
              <a:t>x = a[</a:t>
            </a:r>
            <a:r>
              <a:rPr lang="en-US" sz="2000" dirty="0" err="1" smtClean="0">
                <a:latin typeface="Lucida Sans Typewriter" pitchFamily="49" charset="0"/>
              </a:rPr>
              <a:t>i</a:t>
            </a:r>
            <a:r>
              <a:rPr lang="en-US" sz="2000" dirty="0" smtClean="0">
                <a:latin typeface="Lucida Sans Typewriter" pitchFamily="49" charset="0"/>
              </a:rPr>
              <a:t>];</a:t>
            </a:r>
          </a:p>
        </p:txBody>
      </p:sp>
      <p:sp>
        <p:nvSpPr>
          <p:cNvPr id="5" name="AutoShape 11"/>
          <p:cNvSpPr>
            <a:spLocks noChangeArrowheads="1"/>
          </p:cNvSpPr>
          <p:nvPr/>
        </p:nvSpPr>
        <p:spPr bwMode="auto">
          <a:xfrm>
            <a:off x="3124200" y="2362200"/>
            <a:ext cx="1066800" cy="574675"/>
          </a:xfrm>
          <a:prstGeom prst="rightArrow">
            <a:avLst>
              <a:gd name="adj1" fmla="val 50000"/>
              <a:gd name="adj2" fmla="val 31285"/>
            </a:avLst>
          </a:prstGeom>
          <a:gradFill rotWithShape="1">
            <a:gsLst>
              <a:gs pos="0">
                <a:srgbClr val="FFEBFA"/>
              </a:gs>
              <a:gs pos="30000">
                <a:srgbClr val="C4D6EB"/>
              </a:gs>
              <a:gs pos="60001">
                <a:srgbClr val="85C2FF"/>
              </a:gs>
              <a:gs pos="100000">
                <a:srgbClr val="5E9EFF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US">
              <a:latin typeface="Calibri" charset="0"/>
              <a:ea typeface="MS PGothic" charset="0"/>
              <a:cs typeface="MS PGothic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4495800" y="2121932"/>
            <a:ext cx="3733800" cy="2147652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square" lIns="90488" tIns="44450" rIns="90488" bIns="0">
            <a:spAutoFit/>
          </a:bodyPr>
          <a:lstStyle/>
          <a:p>
            <a:r>
              <a:rPr lang="en-US" sz="2000" dirty="0" err="1" smtClean="0">
                <a:latin typeface="Lucida Sans Typewriter" pitchFamily="49" charset="0"/>
              </a:rPr>
              <a:t>int</a:t>
            </a:r>
            <a:r>
              <a:rPr lang="en-US" sz="2000" dirty="0" smtClean="0">
                <a:latin typeface="Lucida Sans Typewriter" pitchFamily="49" charset="0"/>
              </a:rPr>
              <a:t> a</a:t>
            </a:r>
            <a:r>
              <a:rPr lang="en-US" sz="2000" baseline="-25000" dirty="0" smtClean="0">
                <a:latin typeface="Lucida Sans Typewriter" pitchFamily="49" charset="0"/>
              </a:rPr>
              <a:t>0</a:t>
            </a:r>
            <a:r>
              <a:rPr lang="en-US" sz="2000" dirty="0" smtClean="0">
                <a:latin typeface="Lucida Sans Typewriter" pitchFamily="49" charset="0"/>
              </a:rPr>
              <a:t>, a</a:t>
            </a:r>
            <a:r>
              <a:rPr lang="en-US" sz="2000" baseline="-25000" dirty="0" smtClean="0">
                <a:latin typeface="Lucida Sans Typewriter" pitchFamily="49" charset="0"/>
              </a:rPr>
              <a:t>1</a:t>
            </a:r>
            <a:r>
              <a:rPr lang="en-US" sz="2000" dirty="0" smtClean="0">
                <a:latin typeface="Lucida Sans Typewriter" pitchFamily="49" charset="0"/>
              </a:rPr>
              <a:t>, a</a:t>
            </a:r>
            <a:r>
              <a:rPr lang="en-US" sz="2000" baseline="-25000" dirty="0" smtClean="0">
                <a:latin typeface="Lucida Sans Typewriter" pitchFamily="49" charset="0"/>
              </a:rPr>
              <a:t>2</a:t>
            </a:r>
            <a:r>
              <a:rPr lang="en-US" sz="2000" dirty="0" smtClean="0">
                <a:latin typeface="Lucida Sans Typewriter" pitchFamily="49" charset="0"/>
              </a:rPr>
              <a:t>, ... a</a:t>
            </a:r>
            <a:r>
              <a:rPr lang="en-US" sz="2000" baseline="-25000" dirty="0" smtClean="0">
                <a:latin typeface="Lucida Sans Typewriter" pitchFamily="49" charset="0"/>
              </a:rPr>
              <a:t>9</a:t>
            </a:r>
            <a:r>
              <a:rPr lang="en-US" sz="2000" dirty="0" smtClean="0">
                <a:latin typeface="Lucida Sans Typewriter" pitchFamily="49" charset="0"/>
              </a:rPr>
              <a:t>;</a:t>
            </a:r>
          </a:p>
          <a:p>
            <a:r>
              <a:rPr lang="en-US" sz="2000" dirty="0" smtClean="0">
                <a:latin typeface="Lucida Sans Typewriter" pitchFamily="49" charset="0"/>
              </a:rPr>
              <a:t>...</a:t>
            </a:r>
          </a:p>
          <a:p>
            <a:r>
              <a:rPr lang="en-US" sz="2000" dirty="0" smtClean="0">
                <a:latin typeface="Lucida Sans Typewriter" pitchFamily="49" charset="0"/>
              </a:rPr>
              <a:t>x = (</a:t>
            </a:r>
            <a:r>
              <a:rPr lang="en-US" sz="2000" dirty="0" err="1" smtClean="0">
                <a:latin typeface="Lucida Sans Typewriter" pitchFamily="49" charset="0"/>
              </a:rPr>
              <a:t>i</a:t>
            </a:r>
            <a:r>
              <a:rPr lang="en-US" sz="2000" dirty="0" smtClean="0">
                <a:latin typeface="Lucida Sans Typewriter" pitchFamily="49" charset="0"/>
              </a:rPr>
              <a:t>==0 ? a</a:t>
            </a:r>
            <a:r>
              <a:rPr lang="en-US" sz="2000" baseline="-25000" dirty="0" smtClean="0">
                <a:latin typeface="Lucida Sans Typewriter" pitchFamily="49" charset="0"/>
              </a:rPr>
              <a:t>0</a:t>
            </a:r>
          </a:p>
          <a:p>
            <a:r>
              <a:rPr lang="en-US" sz="2000" dirty="0" smtClean="0">
                <a:latin typeface="Lucida Sans Typewriter" pitchFamily="49" charset="0"/>
              </a:rPr>
              <a:t>     : (</a:t>
            </a:r>
            <a:r>
              <a:rPr lang="en-US" sz="2000" dirty="0" err="1" smtClean="0">
                <a:latin typeface="Lucida Sans Typewriter" pitchFamily="49" charset="0"/>
              </a:rPr>
              <a:t>i</a:t>
            </a:r>
            <a:r>
              <a:rPr lang="en-US" sz="2000" dirty="0" smtClean="0">
                <a:latin typeface="Lucida Sans Typewriter" pitchFamily="49" charset="0"/>
              </a:rPr>
              <a:t>==1 ? a</a:t>
            </a:r>
            <a:r>
              <a:rPr lang="en-US" sz="2000" baseline="-25000" dirty="0" smtClean="0">
                <a:latin typeface="Lucida Sans Typewriter" pitchFamily="49" charset="0"/>
              </a:rPr>
              <a:t>1</a:t>
            </a:r>
          </a:p>
          <a:p>
            <a:r>
              <a:rPr lang="en-US" sz="2000" dirty="0" smtClean="0">
                <a:latin typeface="Lucida Sans Typewriter" pitchFamily="49" charset="0"/>
              </a:rPr>
              <a:t>        : (</a:t>
            </a:r>
            <a:r>
              <a:rPr lang="en-US" sz="2000" dirty="0" err="1" smtClean="0">
                <a:latin typeface="Lucida Sans Typewriter" pitchFamily="49" charset="0"/>
              </a:rPr>
              <a:t>i</a:t>
            </a:r>
            <a:r>
              <a:rPr lang="en-US" sz="2000" dirty="0" smtClean="0">
                <a:latin typeface="Lucida Sans Typewriter" pitchFamily="49" charset="0"/>
              </a:rPr>
              <a:t>==2 ? a</a:t>
            </a:r>
            <a:r>
              <a:rPr lang="en-US" sz="2000" baseline="-25000" dirty="0" smtClean="0">
                <a:latin typeface="Lucida Sans Typewriter" pitchFamily="49" charset="0"/>
              </a:rPr>
              <a:t>2</a:t>
            </a:r>
            <a:r>
              <a:rPr lang="en-US" sz="2000" dirty="0" smtClean="0">
                <a:latin typeface="Lucida Sans Typewriter" pitchFamily="49" charset="0"/>
              </a:rPr>
              <a:t> </a:t>
            </a:r>
          </a:p>
          <a:p>
            <a:r>
              <a:rPr lang="en-US" sz="2000" dirty="0" smtClean="0">
                <a:latin typeface="Lucida Sans Typewriter" pitchFamily="49" charset="0"/>
              </a:rPr>
              <a:t>           : ...);</a:t>
            </a:r>
            <a:endParaRPr lang="en-US" sz="2000" dirty="0">
              <a:latin typeface="Lucida Sans Typewriter" pitchFamily="4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Handling arrays with theories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Arrays can be seen as ADT with two operations:</a:t>
            </a:r>
          </a:p>
          <a:p>
            <a:pPr defTabSz="249238"/>
            <a:endParaRPr lang="en-GB" dirty="0" smtClean="0"/>
          </a:p>
          <a:p>
            <a:pPr defTabSz="249238"/>
            <a:r>
              <a:rPr lang="en-GB" dirty="0" smtClean="0"/>
              <a:t>read:		Array x Index → Element</a:t>
            </a:r>
          </a:p>
          <a:p>
            <a:pPr defTabSz="249238"/>
            <a:r>
              <a:rPr lang="en-GB" dirty="0" smtClean="0"/>
              <a:t>write:		Array x Index x Element </a:t>
            </a:r>
            <a:r>
              <a:rPr lang="en-GB" dirty="0" smtClean="0">
                <a:latin typeface="Arial"/>
                <a:cs typeface="Arial"/>
              </a:rPr>
              <a:t>→ Array</a:t>
            </a:r>
          </a:p>
          <a:p>
            <a:pPr defTabSz="249238"/>
            <a:endParaRPr lang="en-GB" dirty="0" smtClean="0">
              <a:latin typeface="Arial"/>
              <a:cs typeface="Arial"/>
            </a:endParaRPr>
          </a:p>
          <a:p>
            <a:pPr defTabSz="249238"/>
            <a:endParaRPr lang="en-GB" dirty="0" smtClean="0">
              <a:latin typeface="Arial"/>
              <a:cs typeface="Arial"/>
            </a:endParaRPr>
          </a:p>
          <a:p>
            <a:pPr defTabSz="249238"/>
            <a:endParaRPr lang="en-GB" dirty="0" smtClean="0">
              <a:latin typeface="Arial"/>
              <a:cs typeface="Arial"/>
            </a:endParaRPr>
          </a:p>
          <a:p>
            <a:pPr defTabSz="249238">
              <a:spcBef>
                <a:spcPts val="0"/>
              </a:spcBef>
              <a:buNone/>
            </a:pPr>
            <a:endParaRPr lang="en-GB" dirty="0" smtClean="0">
              <a:latin typeface="Arial"/>
              <a:cs typeface="Arial"/>
            </a:endParaRPr>
          </a:p>
          <a:p>
            <a:pPr defTabSz="249238">
              <a:spcBef>
                <a:spcPts val="0"/>
              </a:spcBef>
              <a:buNone/>
            </a:pPr>
            <a:endParaRPr lang="en-GB" dirty="0" smtClean="0">
              <a:latin typeface="Arial"/>
              <a:cs typeface="Arial"/>
            </a:endParaRPr>
          </a:p>
          <a:p>
            <a:pPr defTabSz="249238">
              <a:spcBef>
                <a:spcPts val="0"/>
              </a:spcBef>
              <a:buNone/>
            </a:pPr>
            <a:endParaRPr lang="en-GB" dirty="0" smtClean="0">
              <a:latin typeface="Arial"/>
              <a:cs typeface="Arial"/>
            </a:endParaRPr>
          </a:p>
          <a:p>
            <a:pPr defTabSz="249238">
              <a:spcBef>
                <a:spcPts val="1800"/>
              </a:spcBef>
              <a:buFont typeface="Arial Unicode MS" pitchFamily="34" charset="-128"/>
              <a:buChar char="⇒"/>
            </a:pPr>
            <a:r>
              <a:rPr lang="en-GB" dirty="0" smtClean="0">
                <a:latin typeface="Arial"/>
                <a:cs typeface="Arial"/>
              </a:rPr>
              <a:t>requires support by </a:t>
            </a:r>
            <a:r>
              <a:rPr lang="en-GB" b="1" dirty="0" smtClean="0">
                <a:solidFill>
                  <a:srgbClr val="0000FF"/>
                </a:solidFill>
                <a:latin typeface="Arial"/>
                <a:cs typeface="Arial"/>
              </a:rPr>
              <a:t>SMT-solver</a:t>
            </a:r>
            <a:endParaRPr lang="en-GB" b="1" dirty="0">
              <a:solidFill>
                <a:srgbClr val="0000FF"/>
              </a:solidFill>
            </a:endParaRP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7315200" y="1905000"/>
            <a:ext cx="1550377" cy="533400"/>
          </a:xfrm>
          <a:prstGeom prst="wedgeEllipseCallout">
            <a:avLst>
              <a:gd name="adj1" fmla="val -59108"/>
              <a:gd name="adj2" fmla="val -1204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lIns="0" tIns="44450" rIns="0" bIns="44450"/>
          <a:lstStyle/>
          <a:p>
            <a:pPr algn="ctr">
              <a:lnSpc>
                <a:spcPct val="93000"/>
              </a:lnSpc>
              <a:buClr>
                <a:schemeClr val="hlink"/>
              </a:buClr>
              <a:defRPr/>
            </a:pPr>
            <a:r>
              <a:rPr lang="en-US" sz="2400" dirty="0" smtClean="0">
                <a:latin typeface="+mn-lt"/>
                <a:ea typeface="MS PGothic" charset="0"/>
                <a:cs typeface="MS PGothic" charset="0"/>
              </a:rPr>
              <a:t>“select”</a:t>
            </a: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7162800" y="2514600"/>
            <a:ext cx="1752600" cy="533400"/>
          </a:xfrm>
          <a:prstGeom prst="wedgeEllipseCallout">
            <a:avLst>
              <a:gd name="adj1" fmla="val -55130"/>
              <a:gd name="adj2" fmla="val -16139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lIns="0" tIns="44450" rIns="0" bIns="44450"/>
          <a:lstStyle/>
          <a:p>
            <a:pPr algn="ctr">
              <a:lnSpc>
                <a:spcPct val="93000"/>
              </a:lnSpc>
              <a:buClr>
                <a:schemeClr val="hlink"/>
              </a:buClr>
              <a:buFont typeface="Wingdings" charset="0"/>
              <a:buNone/>
              <a:defRPr/>
            </a:pPr>
            <a:r>
              <a:rPr lang="en-US" sz="2400" dirty="0" smtClean="0">
                <a:latin typeface="+mn-lt"/>
                <a:ea typeface="MS PGothic" charset="0"/>
                <a:cs typeface="MS PGothic" charset="0"/>
              </a:rPr>
              <a:t>“update”</a:t>
            </a:r>
            <a:endParaRPr lang="en-US" sz="2400" dirty="0">
              <a:latin typeface="+mn-lt"/>
              <a:ea typeface="MS PGothic" charset="0"/>
              <a:cs typeface="MS PGothic" charset="0"/>
            </a:endParaRPr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304800" y="3810000"/>
            <a:ext cx="2133600" cy="1099307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square" lIns="90488" tIns="44450" rIns="90488" bIns="0">
            <a:spAutoFit/>
          </a:bodyPr>
          <a:lstStyle/>
          <a:p>
            <a:r>
              <a:rPr lang="en-US" sz="2000" dirty="0" smtClean="0">
                <a:latin typeface="Lucida Sans Typewriter" pitchFamily="49" charset="0"/>
              </a:rPr>
              <a:t>...</a:t>
            </a:r>
          </a:p>
          <a:p>
            <a:r>
              <a:rPr lang="en-US" sz="2000" dirty="0" smtClean="0">
                <a:latin typeface="Lucida Sans Typewriter" pitchFamily="49" charset="0"/>
              </a:rPr>
              <a:t>a[</a:t>
            </a:r>
            <a:r>
              <a:rPr lang="en-US" sz="2000" dirty="0" err="1" smtClean="0">
                <a:latin typeface="Lucida Sans Typewriter" pitchFamily="49" charset="0"/>
              </a:rPr>
              <a:t>i</a:t>
            </a:r>
            <a:r>
              <a:rPr lang="en-US" sz="2000" dirty="0" smtClean="0">
                <a:latin typeface="Lucida Sans Typewriter" pitchFamily="49" charset="0"/>
              </a:rPr>
              <a:t>]=a[</a:t>
            </a:r>
            <a:r>
              <a:rPr lang="en-US" sz="2000" dirty="0" err="1" smtClean="0">
                <a:latin typeface="Lucida Sans Typewriter" pitchFamily="49" charset="0"/>
              </a:rPr>
              <a:t>i</a:t>
            </a:r>
            <a:r>
              <a:rPr lang="en-US" sz="2000" dirty="0" smtClean="0">
                <a:latin typeface="Lucida Sans Typewriter" pitchFamily="49" charset="0"/>
              </a:rPr>
              <a:t>]+1;</a:t>
            </a:r>
          </a:p>
          <a:p>
            <a:r>
              <a:rPr lang="en-US" sz="2000" dirty="0" smtClean="0">
                <a:latin typeface="Lucida Sans Typewriter" pitchFamily="49" charset="0"/>
              </a:rPr>
              <a:t>...</a:t>
            </a:r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>
            <a:off x="2895600" y="4038600"/>
            <a:ext cx="1066800" cy="574675"/>
          </a:xfrm>
          <a:prstGeom prst="rightArrow">
            <a:avLst>
              <a:gd name="adj1" fmla="val 50000"/>
              <a:gd name="adj2" fmla="val 31285"/>
            </a:avLst>
          </a:prstGeom>
          <a:gradFill rotWithShape="1">
            <a:gsLst>
              <a:gs pos="0">
                <a:srgbClr val="FFEBFA"/>
              </a:gs>
              <a:gs pos="30000">
                <a:srgbClr val="C4D6EB"/>
              </a:gs>
              <a:gs pos="60001">
                <a:srgbClr val="85C2FF"/>
              </a:gs>
              <a:gs pos="100000">
                <a:srgbClr val="5E9EFF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lIns="90488" tIns="44450" rIns="90488" bIns="44450" anchor="ctr"/>
          <a:lstStyle/>
          <a:p>
            <a:pPr>
              <a:defRPr/>
            </a:pPr>
            <a:endParaRPr lang="en-US">
              <a:latin typeface="Calibri" charset="0"/>
              <a:ea typeface="MS PGothic" charset="0"/>
              <a:cs typeface="MS PGothic" charset="0"/>
            </a:endParaRPr>
          </a:p>
        </p:txBody>
      </p:sp>
      <p:sp>
        <p:nvSpPr>
          <p:cNvPr id="9" name="AutoShape 4"/>
          <p:cNvSpPr>
            <a:spLocks noChangeArrowheads="1"/>
          </p:cNvSpPr>
          <p:nvPr/>
        </p:nvSpPr>
        <p:spPr bwMode="auto">
          <a:xfrm>
            <a:off x="4267200" y="3812384"/>
            <a:ext cx="4343400" cy="1099307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square" lIns="90488" tIns="44450" rIns="90488" bIns="0">
            <a:spAutoFit/>
          </a:bodyPr>
          <a:lstStyle/>
          <a:p>
            <a:r>
              <a:rPr lang="en-US" sz="2000" dirty="0" smtClean="0">
                <a:latin typeface="Lucida Sans Typewriter" pitchFamily="49" charset="0"/>
              </a:rPr>
              <a:t>...</a:t>
            </a:r>
          </a:p>
          <a:p>
            <a:r>
              <a:rPr lang="en-US" sz="2000" dirty="0" smtClean="0">
                <a:latin typeface="Lucida Sans Typewriter" pitchFamily="49" charset="0"/>
              </a:rPr>
              <a:t>a</a:t>
            </a:r>
            <a:r>
              <a:rPr lang="en-US" sz="2000" baseline="-25000" dirty="0" smtClean="0">
                <a:latin typeface="Lucida Sans Typewriter" pitchFamily="49" charset="0"/>
              </a:rPr>
              <a:t>1</a:t>
            </a:r>
            <a:r>
              <a:rPr lang="en-US" sz="2000" dirty="0" smtClean="0">
                <a:latin typeface="Lucida Sans Typewriter" pitchFamily="49" charset="0"/>
              </a:rPr>
              <a:t>=write(a</a:t>
            </a:r>
            <a:r>
              <a:rPr lang="en-US" sz="2000" baseline="-25000" dirty="0" smtClean="0">
                <a:latin typeface="Lucida Sans Typewriter" pitchFamily="49" charset="0"/>
              </a:rPr>
              <a:t>0</a:t>
            </a:r>
            <a:r>
              <a:rPr lang="en-US" sz="2000" dirty="0" smtClean="0">
                <a:latin typeface="Lucida Sans Typewriter" pitchFamily="49" charset="0"/>
              </a:rPr>
              <a:t>,i,read(a</a:t>
            </a:r>
            <a:r>
              <a:rPr lang="en-US" sz="2000" baseline="-25000" dirty="0" smtClean="0">
                <a:latin typeface="Lucida Sans Typewriter" pitchFamily="49" charset="0"/>
              </a:rPr>
              <a:t>0</a:t>
            </a:r>
            <a:r>
              <a:rPr lang="en-US" sz="2000" dirty="0" smtClean="0">
                <a:latin typeface="Lucida Sans Typewriter" pitchFamily="49" charset="0"/>
              </a:rPr>
              <a:t>,i)+1);</a:t>
            </a:r>
          </a:p>
          <a:p>
            <a:r>
              <a:rPr lang="en-US" sz="2000" dirty="0" smtClean="0">
                <a:latin typeface="Lucida Sans Typewriter" pitchFamily="49" charset="0"/>
              </a:rPr>
              <a:t>...</a:t>
            </a:r>
            <a:endParaRPr lang="en-US" sz="2000" dirty="0">
              <a:latin typeface="Lucida Sans Typewriter" pitchFamily="4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Memory handling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b="1" dirty="0" smtClean="0"/>
              <a:t>Simple idea: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heap is an array of bytes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pointer is index into the heap array</a:t>
            </a:r>
          </a:p>
          <a:p>
            <a:pPr lvl="1">
              <a:buClr>
                <a:srgbClr val="000000"/>
              </a:buClr>
            </a:pPr>
            <a:r>
              <a:rPr lang="en-GB" dirty="0" smtClean="0">
                <a:solidFill>
                  <a:srgbClr val="000000"/>
                </a:solidFill>
              </a:rPr>
              <a:t>pointer arithmetic becomes almost trivial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malloc</a:t>
            </a:r>
            <a:r>
              <a:rPr lang="en-GB" dirty="0" smtClean="0"/>
              <a:t> returns non-deterministic integer</a:t>
            </a:r>
          </a:p>
          <a:p>
            <a:pPr lvl="1">
              <a:buClr>
                <a:srgbClr val="000000"/>
              </a:buClr>
            </a:pPr>
            <a:r>
              <a:rPr lang="en-GB" dirty="0" smtClean="0">
                <a:solidFill>
                  <a:srgbClr val="000000"/>
                </a:solidFill>
              </a:rPr>
              <a:t>needs extra bit-array to model free lists</a:t>
            </a:r>
          </a:p>
          <a:p>
            <a:pPr lvl="1">
              <a:buClr>
                <a:srgbClr val="000000"/>
              </a:buClr>
            </a:pPr>
            <a:r>
              <a:rPr lang="en-GB" dirty="0" smtClean="0">
                <a:solidFill>
                  <a:srgbClr val="000000"/>
                </a:solidFill>
              </a:rPr>
              <a:t>need to model alignment restrictions</a:t>
            </a:r>
            <a:endParaRPr lang="en-GB" dirty="0" smtClean="0"/>
          </a:p>
          <a:p>
            <a:pPr defTabSz="249238">
              <a:spcBef>
                <a:spcPts val="1800"/>
              </a:spcBef>
              <a:buFont typeface="Arial Unicode MS" pitchFamily="34" charset="-128"/>
              <a:buChar char="⇒"/>
            </a:pPr>
            <a:r>
              <a:rPr lang="en-GB" dirty="0" smtClean="0">
                <a:latin typeface="Arial"/>
                <a:cs typeface="Arial"/>
              </a:rPr>
              <a:t>most precise model, but difficult to get efficiency</a:t>
            </a:r>
          </a:p>
          <a:p>
            <a:pPr marL="914400" lvl="1" indent="-514350"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Memory handling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9144000" cy="5410200"/>
          </a:xfrm>
        </p:spPr>
        <p:txBody>
          <a:bodyPr/>
          <a:lstStyle/>
          <a:p>
            <a:pPr>
              <a:buNone/>
            </a:pPr>
            <a:r>
              <a:rPr lang="en-GB" b="1" dirty="0" smtClean="0"/>
              <a:t>Alternative idea: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each allocated object is modelled as individual “blob”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pointer dereferencing gives underlying object</a:t>
            </a:r>
            <a:br>
              <a:rPr lang="en-GB" dirty="0" smtClean="0"/>
            </a:br>
            <a:r>
              <a:rPr lang="en-GB" dirty="0" smtClean="0"/>
              <a:t>(or byte array)</a:t>
            </a:r>
          </a:p>
          <a:p>
            <a:pPr lvl="1">
              <a:buClr>
                <a:srgbClr val="000000"/>
              </a:buClr>
            </a:pPr>
            <a:r>
              <a:rPr lang="en-GB" dirty="0" smtClean="0">
                <a:solidFill>
                  <a:srgbClr val="000000"/>
                </a:solidFill>
              </a:rPr>
              <a:t>pointer arithmetic across objects becomes almost impossible</a:t>
            </a:r>
          </a:p>
          <a:p>
            <a:pPr lvl="1">
              <a:buClr>
                <a:srgbClr val="000000"/>
              </a:buClr>
            </a:pPr>
            <a:r>
              <a:rPr lang="en-GB" dirty="0" smtClean="0">
                <a:solidFill>
                  <a:srgbClr val="000000"/>
                </a:solidFill>
              </a:rPr>
              <a:t>requires points-to analysis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malloc</a:t>
            </a:r>
            <a:r>
              <a:rPr lang="en-GB" dirty="0" smtClean="0"/>
              <a:t> returns fresh blob</a:t>
            </a:r>
          </a:p>
          <a:p>
            <a:pPr lvl="1">
              <a:buClr>
                <a:srgbClr val="000000"/>
              </a:buClr>
            </a:pPr>
            <a:r>
              <a:rPr lang="en-GB" dirty="0" smtClean="0">
                <a:solidFill>
                  <a:srgbClr val="000000"/>
                </a:solidFill>
              </a:rPr>
              <a:t>use extra bit to model allocation of blobs</a:t>
            </a:r>
          </a:p>
          <a:p>
            <a:pPr lvl="1">
              <a:buClr>
                <a:srgbClr val="000000"/>
              </a:buClr>
            </a:pPr>
            <a:r>
              <a:rPr lang="en-GB" dirty="0" smtClean="0">
                <a:solidFill>
                  <a:srgbClr val="000000"/>
                </a:solidFill>
              </a:rPr>
              <a:t>need to model alignment restrictions</a:t>
            </a:r>
            <a:endParaRPr lang="en-GB" dirty="0" smtClean="0"/>
          </a:p>
          <a:p>
            <a:pPr defTabSz="249238">
              <a:spcBef>
                <a:spcPts val="1800"/>
              </a:spcBef>
              <a:buFont typeface="Arial Unicode MS" pitchFamily="34" charset="-128"/>
              <a:buChar char="⇒"/>
            </a:pPr>
            <a:r>
              <a:rPr lang="en-GB" dirty="0" smtClean="0">
                <a:latin typeface="Arial"/>
                <a:cs typeface="Arial"/>
              </a:rPr>
              <a:t>most efficient model, but difficult to get </a:t>
            </a:r>
            <a:r>
              <a:rPr lang="en-GB" dirty="0" smtClean="0"/>
              <a:t>precision</a:t>
            </a:r>
            <a:endParaRPr lang="en-GB" dirty="0" smtClean="0">
              <a:latin typeface="Arial"/>
              <a:cs typeface="Arial"/>
            </a:endParaRPr>
          </a:p>
          <a:p>
            <a:pPr marL="914400" lvl="1" indent="-514350"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SAT vs. SMT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410200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BMC tools use both </a:t>
            </a:r>
            <a:r>
              <a:rPr lang="en-GB" dirty="0" smtClean="0">
                <a:solidFill>
                  <a:srgbClr val="0000FF"/>
                </a:solidFill>
              </a:rPr>
              <a:t>propositional </a:t>
            </a:r>
            <a:r>
              <a:rPr lang="en-GB" dirty="0" err="1" smtClean="0">
                <a:solidFill>
                  <a:srgbClr val="0000FF"/>
                </a:solidFill>
              </a:rPr>
              <a:t>satisfiability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smtClean="0"/>
              <a:t>(SAT) and </a:t>
            </a:r>
            <a:r>
              <a:rPr lang="en-GB" dirty="0" err="1" smtClean="0">
                <a:solidFill>
                  <a:srgbClr val="0000FF"/>
                </a:solidFill>
              </a:rPr>
              <a:t>satisfiability</a:t>
            </a:r>
            <a:r>
              <a:rPr lang="en-GB" dirty="0" smtClean="0">
                <a:solidFill>
                  <a:srgbClr val="0000FF"/>
                </a:solidFill>
              </a:rPr>
              <a:t> modulo theories </a:t>
            </a:r>
            <a:r>
              <a:rPr lang="en-GB" dirty="0" smtClean="0"/>
              <a:t>(SMT) solvers:</a:t>
            </a:r>
          </a:p>
          <a:p>
            <a:r>
              <a:rPr lang="en-GB" dirty="0" smtClean="0"/>
              <a:t>SAT solvers require encoding everything in CNF</a:t>
            </a:r>
          </a:p>
          <a:p>
            <a:pPr lvl="1"/>
            <a:r>
              <a:rPr lang="en-GB" dirty="0" smtClean="0"/>
              <a:t>limited support for high-level operations</a:t>
            </a:r>
          </a:p>
          <a:p>
            <a:pPr lvl="1"/>
            <a:r>
              <a:rPr lang="en-GB" dirty="0" smtClean="0"/>
              <a:t>easier to reflect machine-level semantics</a:t>
            </a:r>
          </a:p>
          <a:p>
            <a:pPr lvl="1"/>
            <a:r>
              <a:rPr lang="en-GB" dirty="0" smtClean="0"/>
              <a:t>can be extremely efficient (SMT falls back to SAT)</a:t>
            </a:r>
          </a:p>
          <a:p>
            <a:r>
              <a:rPr lang="en-GB" dirty="0" smtClean="0"/>
              <a:t>SMT solvers support built-in theories</a:t>
            </a:r>
          </a:p>
          <a:p>
            <a:pPr lvl="1"/>
            <a:r>
              <a:rPr lang="en-GB" dirty="0" smtClean="0"/>
              <a:t>equality, free function symbols, </a:t>
            </a:r>
            <a:r>
              <a:rPr lang="en-GB" dirty="0" err="1" smtClean="0"/>
              <a:t>arithmetics</a:t>
            </a:r>
            <a:r>
              <a:rPr lang="en-GB" dirty="0" smtClean="0"/>
              <a:t>, arrays,...</a:t>
            </a:r>
          </a:p>
          <a:p>
            <a:pPr lvl="1"/>
            <a:r>
              <a:rPr lang="en-GB" dirty="0" smtClean="0"/>
              <a:t>sometimes even quantifiers</a:t>
            </a:r>
          </a:p>
          <a:p>
            <a:pPr lvl="1"/>
            <a:r>
              <a:rPr lang="en-GB" dirty="0" smtClean="0"/>
              <a:t>very flexible, extensible, front-end easier</a:t>
            </a:r>
          </a:p>
          <a:p>
            <a:pPr lvl="1"/>
            <a:r>
              <a:rPr lang="en-GB" dirty="0" smtClean="0"/>
              <a:t>requires extra effort to enforce precise semantics</a:t>
            </a:r>
          </a:p>
          <a:p>
            <a:pPr lvl="1"/>
            <a:r>
              <a:rPr lang="en-GB" dirty="0" smtClean="0"/>
              <a:t>can be slower</a:t>
            </a:r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Modelling with non-determinism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915400" cy="5410200"/>
          </a:xfrm>
        </p:spPr>
        <p:txBody>
          <a:bodyPr/>
          <a:lstStyle/>
          <a:p>
            <a:pPr>
              <a:buNone/>
            </a:pPr>
            <a:r>
              <a:rPr lang="en-GB" dirty="0" smtClean="0"/>
              <a:t>Extend C with three </a:t>
            </a:r>
            <a:r>
              <a:rPr lang="en-GB" dirty="0" err="1" smtClean="0"/>
              <a:t>modeling</a:t>
            </a:r>
            <a:r>
              <a:rPr lang="en-GB" dirty="0" smtClean="0"/>
              <a:t> features:</a:t>
            </a:r>
          </a:p>
          <a:p>
            <a:pPr>
              <a:buSzPct val="100000"/>
              <a:buFont typeface="Arial" pitchFamily="34" charset="0"/>
              <a:buChar char="•"/>
            </a:pPr>
            <a:r>
              <a:rPr lang="en-GB" b="1" dirty="0" smtClean="0">
                <a:solidFill>
                  <a:srgbClr val="0000FF"/>
                </a:solidFill>
                <a:latin typeface="Lucida Sans Typewriter" pitchFamily="49" charset="0"/>
              </a:rPr>
              <a:t>assert(e)</a:t>
            </a:r>
            <a:r>
              <a:rPr lang="en-GB" dirty="0" smtClean="0"/>
              <a:t>: aborts execution when e is false,</a:t>
            </a:r>
            <a:br>
              <a:rPr lang="en-GB" dirty="0" smtClean="0"/>
            </a:br>
            <a:r>
              <a:rPr lang="en-GB" dirty="0" smtClean="0"/>
              <a:t>no-op otherwise</a:t>
            </a:r>
          </a:p>
          <a:p>
            <a:pPr>
              <a:spcBef>
                <a:spcPts val="2000"/>
              </a:spcBef>
              <a:buSzPct val="100000"/>
              <a:buFont typeface="Arial" pitchFamily="34" charset="0"/>
              <a:buChar char="•"/>
            </a:pPr>
            <a:endParaRPr lang="en-GB" dirty="0" smtClean="0"/>
          </a:p>
          <a:p>
            <a:pPr>
              <a:spcBef>
                <a:spcPts val="2000"/>
              </a:spcBef>
              <a:buSzPct val="100000"/>
              <a:buFont typeface="Arial" pitchFamily="34" charset="0"/>
              <a:buChar char="•"/>
            </a:pPr>
            <a:r>
              <a:rPr lang="en-GB" b="1" dirty="0" err="1" smtClean="0">
                <a:solidFill>
                  <a:srgbClr val="0000FF"/>
                </a:solidFill>
                <a:latin typeface="Lucida Sans Typewriter" pitchFamily="49" charset="0"/>
              </a:rPr>
              <a:t>nondet_int</a:t>
            </a:r>
            <a:r>
              <a:rPr lang="en-GB" b="1" dirty="0" smtClean="0">
                <a:solidFill>
                  <a:srgbClr val="0000FF"/>
                </a:solidFill>
                <a:latin typeface="Lucida Sans Typewriter" pitchFamily="49" charset="0"/>
              </a:rPr>
              <a:t>()</a:t>
            </a:r>
            <a:r>
              <a:rPr lang="en-GB" dirty="0" smtClean="0"/>
              <a:t>: returns non-deterministic </a:t>
            </a:r>
            <a:r>
              <a:rPr lang="en-GB" dirty="0" err="1" smtClean="0"/>
              <a:t>int</a:t>
            </a:r>
            <a:r>
              <a:rPr lang="en-GB" dirty="0" smtClean="0"/>
              <a:t>-value</a:t>
            </a:r>
          </a:p>
          <a:p>
            <a:pPr>
              <a:spcBef>
                <a:spcPts val="2000"/>
              </a:spcBef>
              <a:buSzPct val="100000"/>
              <a:buFont typeface="Arial" pitchFamily="34" charset="0"/>
              <a:buChar char="•"/>
            </a:pPr>
            <a:endParaRPr lang="en-GB" dirty="0" smtClean="0">
              <a:latin typeface="Lucida Sans Typewriter" pitchFamily="49" charset="0"/>
            </a:endParaRPr>
          </a:p>
          <a:p>
            <a:pPr>
              <a:spcBef>
                <a:spcPts val="2000"/>
              </a:spcBef>
              <a:buSzPct val="100000"/>
              <a:buFont typeface="Arial" pitchFamily="34" charset="0"/>
              <a:buChar char="•"/>
            </a:pPr>
            <a:r>
              <a:rPr lang="en-GB" b="1" dirty="0" smtClean="0">
                <a:solidFill>
                  <a:srgbClr val="0000FF"/>
                </a:solidFill>
                <a:latin typeface="Lucida Sans Typewriter" pitchFamily="49" charset="0"/>
              </a:rPr>
              <a:t>assume(e)</a:t>
            </a:r>
            <a:r>
              <a:rPr lang="en-GB" dirty="0" smtClean="0"/>
              <a:t>: “ignores” execution when e is false,</a:t>
            </a:r>
            <a:br>
              <a:rPr lang="en-GB" dirty="0" smtClean="0"/>
            </a:br>
            <a:r>
              <a:rPr lang="en-GB" dirty="0" smtClean="0"/>
              <a:t>no-op otherwise</a:t>
            </a:r>
          </a:p>
          <a:p>
            <a:endParaRPr lang="en-GB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85800" y="2548200"/>
            <a:ext cx="7920000" cy="576000"/>
          </a:xfrm>
          <a:prstGeom prst="rect">
            <a:avLst/>
          </a:prstGeom>
          <a:gradFill rotWithShape="1">
            <a:gsLst>
              <a:gs pos="0">
                <a:srgbClr val="E5EEFF"/>
              </a:gs>
              <a:gs pos="64999">
                <a:srgbClr val="BFD5FF"/>
              </a:gs>
              <a:gs pos="100000">
                <a:srgbClr val="A3C4FF"/>
              </a:gs>
            </a:gsLst>
            <a:lin ang="5400000" scaled="1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wrap="square" tIns="91440" rIns="0" bIns="91440" anchor="ctr">
            <a:spAutoFit/>
          </a:bodyPr>
          <a:lstStyle/>
          <a:p>
            <a:pPr marL="0" lvl="1">
              <a:defRPr/>
            </a:pPr>
            <a:r>
              <a:rPr lang="en-US" sz="2400" dirty="0" err="1">
                <a:solidFill>
                  <a:schemeClr val="dk1"/>
                </a:solidFill>
                <a:latin typeface="Lucida Sans Typewriter" pitchFamily="49" charset="0"/>
              </a:rPr>
              <a:t>void assert (_Bool b) { if (!b)  exit(); }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685800" y="3919800"/>
            <a:ext cx="7920000" cy="576000"/>
          </a:xfrm>
          <a:prstGeom prst="rect">
            <a:avLst/>
          </a:prstGeom>
          <a:gradFill rotWithShape="1">
            <a:gsLst>
              <a:gs pos="0">
                <a:srgbClr val="E5EEFF"/>
              </a:gs>
              <a:gs pos="64999">
                <a:srgbClr val="BFD5FF"/>
              </a:gs>
              <a:gs pos="100000">
                <a:srgbClr val="A3C4FF"/>
              </a:gs>
            </a:gsLst>
            <a:lin ang="5400000" scaled="1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wrap="square" tIns="91440" rIns="0" bIns="91440" anchor="ctr">
            <a:spAutoFit/>
          </a:bodyPr>
          <a:lstStyle/>
          <a:p>
            <a:pPr>
              <a:defRPr/>
            </a:pPr>
            <a:r>
              <a:rPr lang="en-US" sz="2400" dirty="0" err="1">
                <a:solidFill>
                  <a:schemeClr val="dk1"/>
                </a:solidFill>
                <a:latin typeface="Lucida Sans Typewriter" pitchFamily="49" charset="0"/>
              </a:rPr>
              <a:t>int</a:t>
            </a:r>
            <a:r>
              <a:rPr lang="en-US" sz="2400" dirty="0">
                <a:solidFill>
                  <a:schemeClr val="dk1"/>
                </a:solidFill>
                <a:latin typeface="Lucida Sans Typewriter" pitchFamily="49" charset="0"/>
              </a:rPr>
              <a:t> </a:t>
            </a:r>
            <a:r>
              <a:rPr lang="en-US" sz="2400" dirty="0" err="1">
                <a:solidFill>
                  <a:schemeClr val="dk1"/>
                </a:solidFill>
                <a:latin typeface="Lucida Sans Typewriter" pitchFamily="49" charset="0"/>
              </a:rPr>
              <a:t>nondet_int</a:t>
            </a:r>
            <a:r>
              <a:rPr lang="en-US" sz="2400" dirty="0">
                <a:solidFill>
                  <a:schemeClr val="dk1"/>
                </a:solidFill>
                <a:latin typeface="Lucida Sans Typewriter" pitchFamily="49" charset="0"/>
              </a:rPr>
              <a:t> () { </a:t>
            </a:r>
            <a:r>
              <a:rPr lang="en-US" sz="2400" dirty="0" err="1">
                <a:solidFill>
                  <a:schemeClr val="dk1"/>
                </a:solidFill>
                <a:latin typeface="Lucida Sans Typewriter" pitchFamily="49" charset="0"/>
              </a:rPr>
              <a:t>int</a:t>
            </a:r>
            <a:r>
              <a:rPr lang="en-US" sz="2400" dirty="0">
                <a:solidFill>
                  <a:schemeClr val="dk1"/>
                </a:solidFill>
                <a:latin typeface="Lucida Sans Typewriter" pitchFamily="49" charset="0"/>
              </a:rPr>
              <a:t> x; return x; }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85800" y="5672400"/>
            <a:ext cx="7920000" cy="576000"/>
          </a:xfrm>
          <a:prstGeom prst="rect">
            <a:avLst/>
          </a:prstGeom>
          <a:gradFill rotWithShape="1">
            <a:gsLst>
              <a:gs pos="0">
                <a:srgbClr val="E5EEFF"/>
              </a:gs>
              <a:gs pos="64999">
                <a:srgbClr val="BFD5FF"/>
              </a:gs>
              <a:gs pos="100000">
                <a:srgbClr val="A3C4FF"/>
              </a:gs>
            </a:gsLst>
            <a:lin ang="5400000" scaled="1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wrap="square" tIns="91440" rIns="0" bIns="91440" anchor="ctr"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chemeClr val="dk1"/>
                </a:solidFill>
                <a:latin typeface="Lucida Sans Typewriter" pitchFamily="49" charset="0"/>
              </a:rPr>
              <a:t>void assume (_</a:t>
            </a:r>
            <a:r>
              <a:rPr lang="en-US" sz="2400" dirty="0" err="1">
                <a:solidFill>
                  <a:schemeClr val="dk1"/>
                </a:solidFill>
                <a:latin typeface="Lucida Sans Typewriter" pitchFamily="49" charset="0"/>
              </a:rPr>
              <a:t>Bool</a:t>
            </a:r>
            <a:r>
              <a:rPr lang="en-US" sz="2400" dirty="0">
                <a:solidFill>
                  <a:schemeClr val="dk1"/>
                </a:solidFill>
                <a:latin typeface="Lucida Sans Typewriter" pitchFamily="49" charset="0"/>
              </a:rPr>
              <a:t> e) { while (!e) ;  }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Modelling with non-determinism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b="1" dirty="0" smtClean="0"/>
              <a:t>General approach:</a:t>
            </a:r>
          </a:p>
          <a:p>
            <a:r>
              <a:rPr lang="en-GB" dirty="0" smtClean="0"/>
              <a:t>use C program to set up structure and deterministic computations</a:t>
            </a:r>
          </a:p>
          <a:p>
            <a:r>
              <a:rPr lang="en-GB" dirty="0" smtClean="0"/>
              <a:t>use non-determinism to set up search space</a:t>
            </a:r>
          </a:p>
          <a:p>
            <a:r>
              <a:rPr lang="en-GB" dirty="0" smtClean="0"/>
              <a:t>use assumptions to constrain search space</a:t>
            </a:r>
          </a:p>
          <a:p>
            <a:r>
              <a:rPr lang="en-GB" dirty="0" smtClean="0"/>
              <a:t>use failing assertion to start search</a:t>
            </a:r>
            <a:endParaRPr lang="en-GB" dirty="0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990600" y="4163851"/>
            <a:ext cx="7848600" cy="2236949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square" lIns="90488" tIns="44450" rIns="90488" bIns="0">
            <a:noAutofit/>
          </a:bodyPr>
          <a:lstStyle/>
          <a:p>
            <a:r>
              <a:rPr lang="en-GB" sz="2000" dirty="0" err="1" smtClean="0"/>
              <a:t>int</a:t>
            </a:r>
            <a:r>
              <a:rPr lang="en-GB" sz="2000" dirty="0" smtClean="0"/>
              <a:t> main() {</a:t>
            </a:r>
            <a:br>
              <a:rPr lang="en-GB" sz="2000" dirty="0" smtClean="0"/>
            </a:br>
            <a:r>
              <a:rPr lang="en-GB" sz="2000" dirty="0" smtClean="0"/>
              <a:t>  </a:t>
            </a:r>
            <a:r>
              <a:rPr lang="en-GB" sz="2000" dirty="0" err="1" smtClean="0"/>
              <a:t>int</a:t>
            </a:r>
            <a:r>
              <a:rPr lang="en-GB" sz="2000" dirty="0" smtClean="0"/>
              <a:t> x=</a:t>
            </a:r>
            <a:r>
              <a:rPr lang="en-GB" sz="2000" dirty="0" err="1" smtClean="0"/>
              <a:t>nondet_int</a:t>
            </a:r>
            <a:r>
              <a:rPr lang="en-GB" sz="2000" dirty="0" smtClean="0"/>
              <a:t>(),y=</a:t>
            </a:r>
            <a:r>
              <a:rPr lang="en-GB" sz="2000" dirty="0" err="1" smtClean="0"/>
              <a:t>nondet_int</a:t>
            </a:r>
            <a:r>
              <a:rPr lang="en-GB" sz="2000" dirty="0" smtClean="0"/>
              <a:t>(),z=</a:t>
            </a:r>
            <a:r>
              <a:rPr lang="en-GB" sz="2000" dirty="0" err="1" smtClean="0"/>
              <a:t>nondet_int</a:t>
            </a:r>
            <a:r>
              <a:rPr lang="en-GB" sz="2000" dirty="0" smtClean="0"/>
              <a:t>();</a:t>
            </a:r>
            <a:br>
              <a:rPr lang="en-GB" sz="2000" dirty="0" smtClean="0"/>
            </a:br>
            <a:r>
              <a:rPr lang="en-GB" sz="2000" dirty="0" smtClean="0"/>
              <a:t>  __</a:t>
            </a:r>
            <a:r>
              <a:rPr lang="en-GB" sz="2000" dirty="0" err="1" smtClean="0"/>
              <a:t>VERIFIER_assume</a:t>
            </a:r>
            <a:r>
              <a:rPr lang="en-GB" sz="2000" dirty="0" smtClean="0"/>
              <a:t>(x &gt; 0 &amp;&amp; y &gt; 0 &amp;&amp; z &gt; 0);</a:t>
            </a:r>
            <a:br>
              <a:rPr lang="en-GB" sz="2000" dirty="0" smtClean="0"/>
            </a:br>
            <a:r>
              <a:rPr lang="en-GB" sz="2000" dirty="0" smtClean="0"/>
              <a:t>  __</a:t>
            </a:r>
            <a:r>
              <a:rPr lang="en-GB" sz="2000" dirty="0" err="1" smtClean="0"/>
              <a:t>VERIFIER_assume</a:t>
            </a:r>
            <a:r>
              <a:rPr lang="en-GB" sz="2000" dirty="0" smtClean="0"/>
              <a:t>(x &lt; 16384 &amp;&amp; y &lt; 16384 &amp;&amp; z &lt; 16384);</a:t>
            </a:r>
            <a:br>
              <a:rPr lang="en-GB" sz="2000" dirty="0" smtClean="0"/>
            </a:br>
            <a:r>
              <a:rPr lang="en-GB" sz="2000" dirty="0" smtClean="0"/>
              <a:t>  assert(x*x + y*y != z*z);</a:t>
            </a:r>
            <a:br>
              <a:rPr lang="en-GB" sz="2000" dirty="0" smtClean="0"/>
            </a:br>
            <a:r>
              <a:rPr lang="en-GB" sz="2000" dirty="0" smtClean="0"/>
              <a:t>  return 0;</a:t>
            </a:r>
            <a:br>
              <a:rPr lang="en-GB" sz="2000" dirty="0" smtClean="0"/>
            </a:br>
            <a:r>
              <a:rPr lang="en-GB" sz="2000" dirty="0" smtClean="0"/>
              <a:t>}</a:t>
            </a:r>
            <a:endParaRPr lang="en-US" sz="2000" dirty="0" smtClean="0">
              <a:latin typeface="Lucida Sans Typewriter" pitchFamily="4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Modelling with non-determinism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/>
              <a:t>Exercise  </a:t>
            </a:r>
          </a:p>
          <a:p>
            <a:pPr marL="0" indent="0">
              <a:buNone/>
            </a:pPr>
            <a:r>
              <a:rPr lang="en-US" dirty="0" smtClean="0"/>
              <a:t>Use </a:t>
            </a:r>
            <a:r>
              <a:rPr lang="en-US" dirty="0"/>
              <a:t>CBMC (</a:t>
            </a:r>
            <a:r>
              <a:rPr lang="en-US" dirty="0">
                <a:solidFill>
                  <a:srgbClr val="0000FF"/>
                </a:solidFill>
              </a:rPr>
              <a:t>https://</a:t>
            </a:r>
            <a:r>
              <a:rPr lang="en-US" dirty="0" err="1">
                <a:solidFill>
                  <a:srgbClr val="0000FF"/>
                </a:solidFill>
              </a:rPr>
              <a:t>www.cprover.org</a:t>
            </a:r>
            <a:r>
              <a:rPr lang="en-US" dirty="0">
                <a:solidFill>
                  <a:srgbClr val="0000FF"/>
                </a:solidFill>
              </a:rPr>
              <a:t>/</a:t>
            </a:r>
            <a:r>
              <a:rPr lang="en-US" dirty="0" err="1">
                <a:solidFill>
                  <a:srgbClr val="0000FF"/>
                </a:solidFill>
              </a:rPr>
              <a:t>cbmc</a:t>
            </a:r>
            <a:r>
              <a:rPr lang="en-US" dirty="0">
                <a:solidFill>
                  <a:srgbClr val="0000FF"/>
                </a:solidFill>
              </a:rPr>
              <a:t>/</a:t>
            </a:r>
            <a:r>
              <a:rPr lang="en-US" dirty="0"/>
              <a:t>) to solve the graph 3-colorability decision problem for a given graph, i.e., write a C program that</a:t>
            </a:r>
            <a:endParaRPr lang="en-GB" dirty="0"/>
          </a:p>
          <a:p>
            <a:pPr lvl="0"/>
            <a:endParaRPr lang="en-US" sz="1400" dirty="0" smtClean="0"/>
          </a:p>
          <a:p>
            <a:pPr lvl="0"/>
            <a:r>
              <a:rPr lang="en-US" dirty="0" smtClean="0"/>
              <a:t>initializes </a:t>
            </a:r>
            <a:r>
              <a:rPr lang="en-US" dirty="0"/>
              <a:t>the representation of the graph, e.g., a two-dimensional array that encodes the transition matrix of the </a:t>
            </a:r>
            <a:r>
              <a:rPr lang="en-US" dirty="0" smtClean="0"/>
              <a:t>given graph </a:t>
            </a:r>
            <a:r>
              <a:rPr lang="en-US" dirty="0"/>
              <a:t>(with 6 nodes),</a:t>
            </a:r>
            <a:endParaRPr lang="en-GB" dirty="0"/>
          </a:p>
          <a:p>
            <a:pPr lvl="0"/>
            <a:r>
              <a:rPr lang="en-US" dirty="0"/>
              <a:t>guesses a 3-coloring,</a:t>
            </a:r>
            <a:endParaRPr lang="en-GB" dirty="0"/>
          </a:p>
          <a:p>
            <a:pPr lvl="0"/>
            <a:r>
              <a:rPr lang="en-US" dirty="0"/>
              <a:t>and checks whether the graph is 3-colorable</a:t>
            </a:r>
            <a:r>
              <a:rPr lang="en-US" dirty="0" smtClean="0"/>
              <a:t>.</a:t>
            </a:r>
          </a:p>
          <a:p>
            <a:pPr lvl="0"/>
            <a:endParaRPr lang="en-US" sz="1400" dirty="0"/>
          </a:p>
          <a:p>
            <a:pPr marL="0" indent="0">
              <a:buNone/>
            </a:pPr>
            <a:r>
              <a:rPr lang="en-US" dirty="0"/>
              <a:t>Write your program such that CBMC reports an assertion error in case a 3-colorability exists.</a:t>
            </a:r>
            <a:endParaRPr lang="en-GB" dirty="0"/>
          </a:p>
          <a:p>
            <a:pPr lvl="0"/>
            <a:endParaRPr lang="en-GB" dirty="0"/>
          </a:p>
          <a:p>
            <a:pPr lvl="1"/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SAT/SMT-based BMC tools for 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915400" cy="5410200"/>
          </a:xfrm>
        </p:spPr>
        <p:txBody>
          <a:bodyPr/>
          <a:lstStyle/>
          <a:p>
            <a:pPr>
              <a:buNone/>
            </a:pPr>
            <a:r>
              <a:rPr lang="en-GB" dirty="0" smtClean="0"/>
              <a:t>Typical features:</a:t>
            </a:r>
          </a:p>
          <a:p>
            <a:pPr>
              <a:spcBef>
                <a:spcPts val="500"/>
              </a:spcBef>
            </a:pPr>
            <a:r>
              <a:rPr lang="en-GB" b="1" dirty="0" smtClean="0"/>
              <a:t>full language support</a:t>
            </a:r>
          </a:p>
          <a:p>
            <a:pPr lvl="1">
              <a:spcBef>
                <a:spcPts val="200"/>
              </a:spcBef>
            </a:pPr>
            <a:r>
              <a:rPr lang="en-GB" dirty="0" smtClean="0"/>
              <a:t>bit-precise operations, </a:t>
            </a:r>
            <a:r>
              <a:rPr lang="en-GB" dirty="0" err="1" smtClean="0"/>
              <a:t>structs</a:t>
            </a:r>
            <a:r>
              <a:rPr lang="en-GB" dirty="0" smtClean="0"/>
              <a:t>, arrays, ...</a:t>
            </a:r>
          </a:p>
          <a:p>
            <a:pPr lvl="1">
              <a:spcBef>
                <a:spcPts val="200"/>
              </a:spcBef>
            </a:pPr>
            <a:r>
              <a:rPr lang="en-GB" dirty="0" smtClean="0"/>
              <a:t>heap-allocated memory</a:t>
            </a:r>
          </a:p>
          <a:p>
            <a:pPr lvl="1">
              <a:spcBef>
                <a:spcPts val="200"/>
              </a:spcBef>
            </a:pPr>
            <a:r>
              <a:rPr lang="en-GB" dirty="0" smtClean="0"/>
              <a:t>concurrency</a:t>
            </a:r>
          </a:p>
          <a:p>
            <a:pPr>
              <a:spcBef>
                <a:spcPts val="500"/>
              </a:spcBef>
            </a:pPr>
            <a:r>
              <a:rPr lang="en-GB" b="1" dirty="0" smtClean="0"/>
              <a:t>built-in safety checks</a:t>
            </a:r>
          </a:p>
          <a:p>
            <a:pPr lvl="1">
              <a:spcBef>
                <a:spcPts val="200"/>
              </a:spcBef>
            </a:pPr>
            <a:r>
              <a:rPr lang="en-GB" dirty="0" smtClean="0"/>
              <a:t>overflow, div-by-zero, array out-of-bounds indexing, ...</a:t>
            </a:r>
          </a:p>
          <a:p>
            <a:pPr lvl="1">
              <a:spcBef>
                <a:spcPts val="200"/>
              </a:spcBef>
            </a:pPr>
            <a:r>
              <a:rPr lang="en-GB" dirty="0" smtClean="0"/>
              <a:t>memory safety: nil pointer </a:t>
            </a:r>
            <a:r>
              <a:rPr lang="en-GB" dirty="0" err="1" smtClean="0"/>
              <a:t>deref</a:t>
            </a:r>
            <a:r>
              <a:rPr lang="en-GB" dirty="0" smtClean="0"/>
              <a:t>, memory leaks, ...</a:t>
            </a:r>
          </a:p>
          <a:p>
            <a:pPr lvl="1">
              <a:spcBef>
                <a:spcPts val="200"/>
              </a:spcBef>
            </a:pPr>
            <a:r>
              <a:rPr lang="en-GB" dirty="0" smtClean="0"/>
              <a:t>deadlocks, race conditions</a:t>
            </a:r>
          </a:p>
          <a:p>
            <a:pPr>
              <a:spcBef>
                <a:spcPts val="500"/>
              </a:spcBef>
            </a:pPr>
            <a:r>
              <a:rPr lang="en-GB" b="1" dirty="0" smtClean="0"/>
              <a:t>user-specified assertions and error labels</a:t>
            </a:r>
          </a:p>
          <a:p>
            <a:pPr>
              <a:spcBef>
                <a:spcPts val="500"/>
              </a:spcBef>
            </a:pPr>
            <a:r>
              <a:rPr lang="en-GB" b="1" dirty="0" smtClean="0"/>
              <a:t>non-deterministic modelling</a:t>
            </a:r>
          </a:p>
          <a:p>
            <a:pPr lvl="1">
              <a:spcBef>
                <a:spcPts val="200"/>
              </a:spcBef>
            </a:pPr>
            <a:r>
              <a:rPr lang="en-GB" dirty="0" smtClean="0"/>
              <a:t>nondeterministic assignments</a:t>
            </a:r>
          </a:p>
          <a:p>
            <a:pPr lvl="1">
              <a:spcBef>
                <a:spcPts val="200"/>
              </a:spcBef>
            </a:pPr>
            <a:r>
              <a:rPr lang="en-GB" dirty="0" smtClean="0"/>
              <a:t>assume-statements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SAT/SMT-based BMC tools for 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b="1" dirty="0" smtClean="0"/>
              <a:t>High-level architecture:</a:t>
            </a:r>
            <a:endParaRPr lang="en-GB" b="1" dirty="0"/>
          </a:p>
        </p:txBody>
      </p:sp>
      <p:sp>
        <p:nvSpPr>
          <p:cNvPr id="4" name="Rectangle 33"/>
          <p:cNvSpPr>
            <a:spLocks noChangeArrowheads="1"/>
          </p:cNvSpPr>
          <p:nvPr/>
        </p:nvSpPr>
        <p:spPr bwMode="auto">
          <a:xfrm>
            <a:off x="2057400" y="1752600"/>
            <a:ext cx="6400800" cy="4648200"/>
          </a:xfrm>
          <a:prstGeom prst="rect">
            <a:avLst/>
          </a:prstGeom>
          <a:solidFill>
            <a:srgbClr val="5CA1FB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1" hangingPunct="1">
              <a:spcBef>
                <a:spcPct val="50000"/>
              </a:spcBef>
            </a:pPr>
            <a:endParaRPr lang="en-US" sz="2000" b="1">
              <a:latin typeface="Arial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048000" y="2209800"/>
            <a:ext cx="1219200" cy="609600"/>
          </a:xfrm>
          <a:prstGeom prst="rect">
            <a:avLst/>
          </a:prstGeom>
          <a:gradFill rotWithShape="1">
            <a:gsLst>
              <a:gs pos="0">
                <a:srgbClr val="E5EEFF"/>
              </a:gs>
              <a:gs pos="64999">
                <a:srgbClr val="BFD5FF"/>
              </a:gs>
              <a:gs pos="100000">
                <a:srgbClr val="A3C4FF"/>
              </a:gs>
            </a:gsLst>
            <a:lin ang="5400000" scaled="1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wrap="none" lIns="0" tIns="0" rIns="0" bIns="0" anchor="ctr"/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sz="2000" b="1" dirty="0">
                <a:solidFill>
                  <a:schemeClr val="dk1"/>
                </a:solidFill>
                <a:latin typeface="Arial" charset="0"/>
                <a:ea typeface="ＭＳ Ｐゴシック" pitchFamily="1" charset="-128"/>
              </a:rPr>
              <a:t>Parser</a:t>
            </a:r>
            <a:endParaRPr lang="en-US" sz="2000" b="1" dirty="0">
              <a:latin typeface="Arial" charset="0"/>
              <a:ea typeface="ＭＳ Ｐゴシック" pitchFamily="1" charset="-128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791200" y="2133600"/>
            <a:ext cx="1981200" cy="762000"/>
          </a:xfrm>
          <a:prstGeom prst="rect">
            <a:avLst/>
          </a:prstGeom>
          <a:gradFill rotWithShape="1">
            <a:gsLst>
              <a:gs pos="0">
                <a:srgbClr val="E5EEFF"/>
              </a:gs>
              <a:gs pos="64999">
                <a:srgbClr val="BFD5FF"/>
              </a:gs>
              <a:gs pos="100000">
                <a:srgbClr val="A3C4FF"/>
              </a:gs>
            </a:gsLst>
            <a:lin ang="5400000" scaled="1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wrap="none" lIns="0" tIns="0" rIns="0" bIns="0" anchor="ctr"/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sz="2000" b="1" dirty="0">
                <a:solidFill>
                  <a:schemeClr val="dk1"/>
                </a:solidFill>
                <a:latin typeface="Arial" charset="0"/>
                <a:ea typeface="ＭＳ Ｐゴシック" pitchFamily="1" charset="-128"/>
              </a:rPr>
              <a:t>Static Analysis</a:t>
            </a:r>
            <a:endParaRPr lang="en-US" sz="2000" b="1" dirty="0">
              <a:latin typeface="Arial" charset="0"/>
              <a:ea typeface="ＭＳ Ｐゴシック" pitchFamily="1" charset="-128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6019800" y="3810000"/>
            <a:ext cx="1524000" cy="609600"/>
          </a:xfrm>
          <a:prstGeom prst="rect">
            <a:avLst/>
          </a:prstGeom>
          <a:gradFill rotWithShape="1">
            <a:gsLst>
              <a:gs pos="0">
                <a:srgbClr val="E5EEFF"/>
              </a:gs>
              <a:gs pos="64999">
                <a:srgbClr val="BFD5FF"/>
              </a:gs>
              <a:gs pos="100000">
                <a:srgbClr val="A3C4FF"/>
              </a:gs>
            </a:gsLst>
            <a:lin ang="5400000" scaled="1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wrap="none" lIns="0" tIns="0" rIns="0" bIns="0" anchor="ctr"/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sz="2000" b="1" dirty="0" smtClean="0">
                <a:solidFill>
                  <a:schemeClr val="dk1"/>
                </a:solidFill>
                <a:latin typeface="Arial" charset="0"/>
                <a:ea typeface="ＭＳ Ｐゴシック" pitchFamily="1" charset="-128"/>
              </a:rPr>
              <a:t>SSA-</a:t>
            </a:r>
            <a:r>
              <a:rPr lang="en-US" sz="2000" b="1" dirty="0">
                <a:solidFill>
                  <a:schemeClr val="dk1"/>
                </a:solidFill>
                <a:latin typeface="Arial" charset="0"/>
                <a:ea typeface="ＭＳ Ｐゴシック" pitchFamily="1" charset="-128"/>
              </a:rPr>
              <a:t>gen</a:t>
            </a:r>
            <a:endParaRPr lang="en-US" sz="2000" b="1" dirty="0">
              <a:latin typeface="Arial" charset="0"/>
              <a:ea typeface="ＭＳ Ｐゴシック" pitchFamily="1" charset="-128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971800" y="3810000"/>
            <a:ext cx="1371600" cy="609600"/>
          </a:xfrm>
          <a:prstGeom prst="rect">
            <a:avLst/>
          </a:prstGeom>
          <a:gradFill rotWithShape="1">
            <a:gsLst>
              <a:gs pos="0">
                <a:srgbClr val="E5EEFF"/>
              </a:gs>
              <a:gs pos="64999">
                <a:srgbClr val="BFD5FF"/>
              </a:gs>
              <a:gs pos="100000">
                <a:srgbClr val="A3C4FF"/>
              </a:gs>
            </a:gsLst>
            <a:lin ang="5400000" scaled="1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wrap="none" lIns="0" tIns="0" rIns="0" bIns="0" anchor="ctr"/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sz="2000" b="1" dirty="0" smtClean="0">
                <a:solidFill>
                  <a:schemeClr val="dk1"/>
                </a:solidFill>
                <a:ea typeface="ＭＳ Ｐゴシック" pitchFamily="1" charset="-128"/>
              </a:rPr>
              <a:t>S</a:t>
            </a:r>
            <a:r>
              <a:rPr lang="en-US" sz="2000" b="1" dirty="0" smtClean="0">
                <a:solidFill>
                  <a:schemeClr val="dk1"/>
                </a:solidFill>
                <a:latin typeface="Arial" charset="0"/>
                <a:ea typeface="ＭＳ Ｐゴシック" pitchFamily="1" charset="-128"/>
              </a:rPr>
              <a:t>olver</a:t>
            </a:r>
            <a:endParaRPr lang="en-US" sz="2000" b="1" dirty="0">
              <a:latin typeface="Arial" charset="0"/>
              <a:ea typeface="ＭＳ Ｐゴシック" pitchFamily="1" charset="-128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895600" y="5334000"/>
            <a:ext cx="1524000" cy="609600"/>
          </a:xfrm>
          <a:prstGeom prst="rect">
            <a:avLst/>
          </a:prstGeom>
          <a:gradFill rotWithShape="1">
            <a:gsLst>
              <a:gs pos="0">
                <a:srgbClr val="E5EEFF"/>
              </a:gs>
              <a:gs pos="64999">
                <a:srgbClr val="BFD5FF"/>
              </a:gs>
              <a:gs pos="100000">
                <a:srgbClr val="A3C4FF"/>
              </a:gs>
            </a:gsLst>
            <a:lin ang="5400000" scaled="1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wrap="none" lIns="0" tIns="0" rIns="0" bIns="0" anchor="ctr"/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sz="2000" b="1">
                <a:solidFill>
                  <a:schemeClr val="dk1"/>
                </a:solidFill>
                <a:latin typeface="Arial" charset="0"/>
                <a:ea typeface="ＭＳ Ｐゴシック" pitchFamily="1" charset="-128"/>
              </a:rPr>
              <a:t>CEX-gen</a:t>
            </a:r>
            <a:endParaRPr lang="en-US" sz="2000" b="1" dirty="0">
              <a:latin typeface="Arial" charset="0"/>
              <a:ea typeface="ＭＳ Ｐゴシック" pitchFamily="1" charset="-128"/>
            </a:endParaRPr>
          </a:p>
        </p:txBody>
      </p:sp>
      <p:cxnSp>
        <p:nvCxnSpPr>
          <p:cNvPr id="10" name="Straight Arrow Connector 8"/>
          <p:cNvCxnSpPr>
            <a:cxnSpLocks noChangeShapeType="1"/>
            <a:stCxn id="5" idx="3"/>
            <a:endCxn id="6" idx="1"/>
          </p:cNvCxnSpPr>
          <p:nvPr/>
        </p:nvCxnSpPr>
        <p:spPr bwMode="auto">
          <a:xfrm>
            <a:off x="4267200" y="2514600"/>
            <a:ext cx="1524000" cy="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1" name="Straight Arrow Connector 10"/>
          <p:cNvCxnSpPr>
            <a:cxnSpLocks noChangeShapeType="1"/>
            <a:stCxn id="6" idx="2"/>
            <a:endCxn id="7" idx="0"/>
          </p:cNvCxnSpPr>
          <p:nvPr/>
        </p:nvCxnSpPr>
        <p:spPr bwMode="auto">
          <a:xfrm>
            <a:off x="6781800" y="2895600"/>
            <a:ext cx="0" cy="91440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2" name="Straight Arrow Connector 13"/>
          <p:cNvCxnSpPr>
            <a:cxnSpLocks noChangeShapeType="1"/>
            <a:stCxn id="7" idx="1"/>
            <a:endCxn id="8" idx="3"/>
          </p:cNvCxnSpPr>
          <p:nvPr/>
        </p:nvCxnSpPr>
        <p:spPr bwMode="auto">
          <a:xfrm flipH="1">
            <a:off x="4343400" y="4114800"/>
            <a:ext cx="1676400" cy="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3" name="Straight Arrow Connector 16"/>
          <p:cNvCxnSpPr>
            <a:cxnSpLocks noChangeShapeType="1"/>
            <a:stCxn id="8" idx="2"/>
            <a:endCxn id="9" idx="0"/>
          </p:cNvCxnSpPr>
          <p:nvPr/>
        </p:nvCxnSpPr>
        <p:spPr bwMode="auto">
          <a:xfrm rot="5400000">
            <a:off x="3200401" y="4876800"/>
            <a:ext cx="914400" cy="3175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5" name="Straight Arrow Connector 36"/>
          <p:cNvCxnSpPr>
            <a:cxnSpLocks noChangeShapeType="1"/>
            <a:endCxn id="5" idx="1"/>
          </p:cNvCxnSpPr>
          <p:nvPr/>
        </p:nvCxnSpPr>
        <p:spPr bwMode="auto">
          <a:xfrm>
            <a:off x="1524000" y="2514600"/>
            <a:ext cx="1524000" cy="1588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6" name="TextBox 37"/>
          <p:cNvSpPr txBox="1">
            <a:spLocks noChangeArrowheads="1"/>
          </p:cNvSpPr>
          <p:nvPr/>
        </p:nvSpPr>
        <p:spPr bwMode="auto">
          <a:xfrm>
            <a:off x="762000" y="2133600"/>
            <a:ext cx="13001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 Program</a:t>
            </a:r>
          </a:p>
        </p:txBody>
      </p:sp>
      <p:sp>
        <p:nvSpPr>
          <p:cNvPr id="17" name="TextBox 38"/>
          <p:cNvSpPr txBox="1">
            <a:spLocks noChangeArrowheads="1"/>
          </p:cNvSpPr>
          <p:nvPr/>
        </p:nvSpPr>
        <p:spPr bwMode="auto">
          <a:xfrm>
            <a:off x="990600" y="3505200"/>
            <a:ext cx="787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SAFE</a:t>
            </a:r>
          </a:p>
        </p:txBody>
      </p:sp>
      <p:cxnSp>
        <p:nvCxnSpPr>
          <p:cNvPr id="18" name="Straight Arrow Connector 47"/>
          <p:cNvCxnSpPr>
            <a:cxnSpLocks noChangeShapeType="1"/>
            <a:stCxn id="8" idx="1"/>
          </p:cNvCxnSpPr>
          <p:nvPr/>
        </p:nvCxnSpPr>
        <p:spPr bwMode="auto">
          <a:xfrm rot="10800000">
            <a:off x="1295400" y="4114800"/>
            <a:ext cx="1676400" cy="1588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9" name="Straight Arrow Connector 49"/>
          <p:cNvCxnSpPr>
            <a:cxnSpLocks noChangeShapeType="1"/>
            <a:stCxn id="9" idx="1"/>
          </p:cNvCxnSpPr>
          <p:nvPr/>
        </p:nvCxnSpPr>
        <p:spPr bwMode="auto">
          <a:xfrm rot="10800000">
            <a:off x="1295400" y="5638800"/>
            <a:ext cx="1600200" cy="1588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0" name="TextBox 50"/>
          <p:cNvSpPr txBox="1">
            <a:spLocks noChangeArrowheads="1"/>
          </p:cNvSpPr>
          <p:nvPr/>
        </p:nvSpPr>
        <p:spPr bwMode="auto">
          <a:xfrm>
            <a:off x="152400" y="5105400"/>
            <a:ext cx="18589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UNSAFE + CEX</a:t>
            </a:r>
          </a:p>
        </p:txBody>
      </p:sp>
      <p:sp>
        <p:nvSpPr>
          <p:cNvPr id="21" name="TextBox 19"/>
          <p:cNvSpPr txBox="1">
            <a:spLocks noChangeArrowheads="1"/>
          </p:cNvSpPr>
          <p:nvPr/>
        </p:nvSpPr>
        <p:spPr bwMode="auto">
          <a:xfrm>
            <a:off x="3638550" y="4608513"/>
            <a:ext cx="1143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/>
              <a:t>SAT</a:t>
            </a:r>
          </a:p>
        </p:txBody>
      </p:sp>
      <p:sp>
        <p:nvSpPr>
          <p:cNvPr id="22" name="TextBox 20"/>
          <p:cNvSpPr txBox="1">
            <a:spLocks noChangeArrowheads="1"/>
          </p:cNvSpPr>
          <p:nvPr/>
        </p:nvSpPr>
        <p:spPr bwMode="auto">
          <a:xfrm>
            <a:off x="2133600" y="3797300"/>
            <a:ext cx="1143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/>
              <a:t>UNSAT</a:t>
            </a:r>
          </a:p>
        </p:txBody>
      </p:sp>
      <p:sp>
        <p:nvSpPr>
          <p:cNvPr id="23" name="TextBox 21"/>
          <p:cNvSpPr txBox="1">
            <a:spLocks noChangeArrowheads="1"/>
          </p:cNvSpPr>
          <p:nvPr/>
        </p:nvSpPr>
        <p:spPr bwMode="auto">
          <a:xfrm>
            <a:off x="4648200" y="3757880"/>
            <a:ext cx="1371600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dirty="0" smtClean="0"/>
              <a:t>SAT(CNF)</a:t>
            </a:r>
          </a:p>
          <a:p>
            <a:pPr>
              <a:spcBef>
                <a:spcPts val="600"/>
              </a:spcBef>
            </a:pPr>
            <a:r>
              <a:rPr lang="en-US" sz="1600" dirty="0" smtClean="0"/>
              <a:t>SMT</a:t>
            </a:r>
          </a:p>
        </p:txBody>
      </p:sp>
      <p:sp>
        <p:nvSpPr>
          <p:cNvPr id="24" name="TextBox 22"/>
          <p:cNvSpPr txBox="1">
            <a:spLocks noChangeArrowheads="1"/>
          </p:cNvSpPr>
          <p:nvPr/>
        </p:nvSpPr>
        <p:spPr bwMode="auto">
          <a:xfrm>
            <a:off x="4343400" y="1929825"/>
            <a:ext cx="1447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/>
              <a:t>intermediate program</a:t>
            </a:r>
            <a:endParaRPr lang="en-US" sz="1600" dirty="0"/>
          </a:p>
        </p:txBody>
      </p:sp>
      <p:sp>
        <p:nvSpPr>
          <p:cNvPr id="25" name="TextBox 23"/>
          <p:cNvSpPr txBox="1">
            <a:spLocks noChangeArrowheads="1"/>
          </p:cNvSpPr>
          <p:nvPr/>
        </p:nvSpPr>
        <p:spPr bwMode="auto">
          <a:xfrm>
            <a:off x="6858000" y="2971800"/>
            <a:ext cx="1676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/>
              <a:t>equations</a:t>
            </a:r>
            <a:br>
              <a:rPr lang="en-US" sz="1600" dirty="0" smtClean="0"/>
            </a:br>
            <a:r>
              <a:rPr lang="en-US" sz="1600" dirty="0" smtClean="0"/>
              <a:t>(path and safety</a:t>
            </a:r>
            <a:br>
              <a:rPr lang="en-US" sz="1600" dirty="0" smtClean="0"/>
            </a:br>
            <a:r>
              <a:rPr lang="en-US" sz="1600" dirty="0" smtClean="0"/>
              <a:t> conditions)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SAT/SMT-based BMC tools for 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b="1" dirty="0" smtClean="0"/>
              <a:t>General approach:</a:t>
            </a:r>
          </a:p>
          <a:p>
            <a:pPr marL="514350" indent="-514350">
              <a:buFont typeface="+mj-lt"/>
              <a:buAutoNum type="arabicPeriod"/>
            </a:pP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Simplify control flow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Unwind all of the loops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Convert into single static assignment (SSA) form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Convert into equations and simplify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(Bit-blast)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Solve with a SAT/SMT solver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Convert SAT/SMT assignment into a counterexample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Control flow simplifications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remove all side effects</a:t>
            </a:r>
          </a:p>
          <a:p>
            <a:pPr lvl="1"/>
            <a:r>
              <a:rPr lang="en-GB" dirty="0" smtClean="0"/>
              <a:t>e.g., </a:t>
            </a:r>
            <a:r>
              <a:rPr lang="en-GB" dirty="0" smtClean="0">
                <a:latin typeface="Lucida Sans Typewriter" pitchFamily="49" charset="0"/>
              </a:rPr>
              <a:t>j</a:t>
            </a:r>
            <a:r>
              <a:rPr lang="en-GB" sz="1400" dirty="0" smtClean="0">
                <a:latin typeface="Lucida Sans Typewriter" pitchFamily="49" charset="0"/>
              </a:rPr>
              <a:t> </a:t>
            </a:r>
            <a:r>
              <a:rPr lang="en-GB" dirty="0" smtClean="0">
                <a:latin typeface="Lucida Sans Typewriter" pitchFamily="49" charset="0"/>
              </a:rPr>
              <a:t>=</a:t>
            </a:r>
            <a:r>
              <a:rPr lang="en-GB" sz="1400" dirty="0" smtClean="0">
                <a:latin typeface="Lucida Sans Typewriter" pitchFamily="49" charset="0"/>
              </a:rPr>
              <a:t> </a:t>
            </a:r>
            <a:r>
              <a:rPr lang="en-GB" dirty="0" smtClean="0">
                <a:latin typeface="Lucida Sans Typewriter" pitchFamily="49" charset="0"/>
              </a:rPr>
              <a:t>++</a:t>
            </a:r>
            <a:r>
              <a:rPr lang="en-GB" dirty="0" err="1" smtClean="0">
                <a:latin typeface="Lucida Sans Typewriter" pitchFamily="49" charset="0"/>
              </a:rPr>
              <a:t>i</a:t>
            </a:r>
            <a:r>
              <a:rPr lang="en-GB" dirty="0" smtClean="0">
                <a:latin typeface="Lucida Sans Typewriter" pitchFamily="49" charset="0"/>
              </a:rPr>
              <a:t>;</a:t>
            </a:r>
            <a:r>
              <a:rPr lang="en-GB" dirty="0" smtClean="0"/>
              <a:t> becomes </a:t>
            </a:r>
            <a:r>
              <a:rPr lang="en-GB" dirty="0" smtClean="0">
                <a:latin typeface="Lucida Sans Typewriter" pitchFamily="49" charset="0"/>
              </a:rPr>
              <a:t>i</a:t>
            </a:r>
            <a:r>
              <a:rPr lang="en-GB" sz="1400" dirty="0" smtClean="0">
                <a:latin typeface="Lucida Sans Typewriter" pitchFamily="49" charset="0"/>
              </a:rPr>
              <a:t> </a:t>
            </a:r>
            <a:r>
              <a:rPr lang="en-GB" dirty="0" smtClean="0">
                <a:latin typeface="Lucida Sans Typewriter" pitchFamily="49" charset="0"/>
              </a:rPr>
              <a:t>=</a:t>
            </a:r>
            <a:r>
              <a:rPr lang="en-GB" sz="1400" dirty="0" smtClean="0">
                <a:latin typeface="Lucida Sans Typewriter" pitchFamily="49" charset="0"/>
              </a:rPr>
              <a:t> </a:t>
            </a:r>
            <a:r>
              <a:rPr lang="en-GB" dirty="0" smtClean="0">
                <a:latin typeface="Lucida Sans Typewriter" pitchFamily="49" charset="0"/>
              </a:rPr>
              <a:t>i+1;</a:t>
            </a:r>
            <a:r>
              <a:rPr lang="en-GB" dirty="0" smtClean="0"/>
              <a:t> </a:t>
            </a:r>
            <a:r>
              <a:rPr lang="en-GB" dirty="0" smtClean="0">
                <a:latin typeface="Lucida Sans Typewriter" pitchFamily="49" charset="0"/>
              </a:rPr>
              <a:t>j</a:t>
            </a:r>
            <a:r>
              <a:rPr lang="en-GB" sz="1400" dirty="0" smtClean="0">
                <a:latin typeface="Lucida Sans Typewriter" pitchFamily="49" charset="0"/>
              </a:rPr>
              <a:t> </a:t>
            </a:r>
            <a:r>
              <a:rPr lang="en-GB" dirty="0" smtClean="0">
                <a:latin typeface="Lucida Sans Typewriter" pitchFamily="49" charset="0"/>
              </a:rPr>
              <a:t>=</a:t>
            </a:r>
            <a:r>
              <a:rPr lang="en-GB" sz="1400" dirty="0" smtClean="0">
                <a:latin typeface="Lucida Sans Typewriter" pitchFamily="49" charset="0"/>
              </a:rPr>
              <a:t> </a:t>
            </a:r>
            <a:r>
              <a:rPr lang="en-GB" dirty="0" err="1" smtClean="0">
                <a:latin typeface="Lucida Sans Typewriter" pitchFamily="49" charset="0"/>
              </a:rPr>
              <a:t>i</a:t>
            </a:r>
            <a:r>
              <a:rPr lang="en-GB" dirty="0" smtClean="0">
                <a:latin typeface="Lucida Sans Typewriter" pitchFamily="49" charset="0"/>
              </a:rPr>
              <a:t>;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simplify all control flow structures into core forms</a:t>
            </a:r>
          </a:p>
          <a:p>
            <a:pPr lvl="1"/>
            <a:r>
              <a:rPr lang="en-GB" dirty="0" smtClean="0"/>
              <a:t>e.g., replace </a:t>
            </a:r>
            <a:r>
              <a:rPr lang="en-GB" dirty="0" smtClean="0">
                <a:latin typeface="Lucida Sans Typewriter" pitchFamily="49" charset="0"/>
              </a:rPr>
              <a:t>for</a:t>
            </a:r>
            <a:r>
              <a:rPr lang="en-GB" dirty="0" smtClean="0"/>
              <a:t>, </a:t>
            </a:r>
            <a:r>
              <a:rPr lang="en-GB" dirty="0" smtClean="0">
                <a:latin typeface="Lucida Sans Typewriter" pitchFamily="49" charset="0"/>
              </a:rPr>
              <a:t>do while</a:t>
            </a:r>
            <a:r>
              <a:rPr lang="en-GB" dirty="0" smtClean="0"/>
              <a:t> by </a:t>
            </a:r>
            <a:r>
              <a:rPr lang="en-GB" dirty="0" smtClean="0">
                <a:latin typeface="Lucida Sans Typewriter" pitchFamily="49" charset="0"/>
              </a:rPr>
              <a:t>while </a:t>
            </a:r>
          </a:p>
          <a:p>
            <a:pPr lvl="1"/>
            <a:r>
              <a:rPr lang="en-GB" dirty="0" smtClean="0"/>
              <a:t>e.g., replace </a:t>
            </a:r>
            <a:r>
              <a:rPr lang="en-GB" dirty="0" smtClean="0">
                <a:latin typeface="Lucida Sans Typewriter" pitchFamily="49" charset="0"/>
              </a:rPr>
              <a:t>case</a:t>
            </a:r>
            <a:r>
              <a:rPr lang="en-GB" dirty="0" smtClean="0"/>
              <a:t> by </a:t>
            </a:r>
            <a:r>
              <a:rPr lang="en-GB" dirty="0" smtClean="0">
                <a:latin typeface="Lucida Sans Typewriter" pitchFamily="49" charset="0"/>
              </a:rPr>
              <a:t>if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make control flow explicit</a:t>
            </a:r>
          </a:p>
          <a:p>
            <a:pPr lvl="1"/>
            <a:r>
              <a:rPr lang="en-GB" sz="2600" dirty="0" smtClean="0">
                <a:solidFill>
                  <a:srgbClr val="000000"/>
                </a:solidFill>
                <a:ea typeface="+mn-ea"/>
              </a:rPr>
              <a:t>e.g., replace </a:t>
            </a:r>
            <a:r>
              <a:rPr lang="en-GB" dirty="0" smtClean="0">
                <a:latin typeface="Lucida Sans Typewriter" pitchFamily="49" charset="0"/>
              </a:rPr>
              <a:t>continue</a:t>
            </a:r>
            <a:r>
              <a:rPr lang="en-GB" dirty="0" smtClean="0"/>
              <a:t>, </a:t>
            </a:r>
            <a:r>
              <a:rPr lang="en-GB" dirty="0" smtClean="0">
                <a:latin typeface="Lucida Sans Typewriter" pitchFamily="49" charset="0"/>
              </a:rPr>
              <a:t>break</a:t>
            </a:r>
            <a:r>
              <a:rPr lang="en-GB" dirty="0" smtClean="0"/>
              <a:t> by </a:t>
            </a:r>
            <a:r>
              <a:rPr lang="en-GB" dirty="0" err="1" smtClean="0">
                <a:latin typeface="Lucida Sans Typewriter" pitchFamily="49" charset="0"/>
              </a:rPr>
              <a:t>goto</a:t>
            </a:r>
            <a:endParaRPr lang="en-GB" dirty="0" smtClean="0">
              <a:latin typeface="Lucida Sans Typewriter" pitchFamily="49" charset="0"/>
            </a:endParaRPr>
          </a:p>
          <a:p>
            <a:pPr marL="0" indent="0">
              <a:buNone/>
            </a:pPr>
            <a:endParaRPr lang="en-GB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Loop unwinding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9144000" cy="5410200"/>
          </a:xfrm>
        </p:spPr>
        <p:txBody>
          <a:bodyPr/>
          <a:lstStyle/>
          <a:p>
            <a:r>
              <a:rPr lang="en-GB" dirty="0" smtClean="0"/>
              <a:t>all loops are “unwound”, i.e., replaced by several guarded copies of the loop body</a:t>
            </a:r>
          </a:p>
          <a:p>
            <a:pPr lvl="1"/>
            <a:r>
              <a:rPr lang="en-GB" dirty="0" smtClean="0"/>
              <a:t>same for backward </a:t>
            </a:r>
            <a:r>
              <a:rPr lang="en-GB" dirty="0" err="1" smtClean="0">
                <a:latin typeface="Lucida Sans Typewriter" pitchFamily="49" charset="0"/>
              </a:rPr>
              <a:t>goto</a:t>
            </a:r>
            <a:r>
              <a:rPr lang="en-GB" dirty="0" err="1" smtClean="0"/>
              <a:t>s</a:t>
            </a:r>
            <a:r>
              <a:rPr lang="en-GB" dirty="0" smtClean="0"/>
              <a:t> and recursive functions</a:t>
            </a:r>
          </a:p>
          <a:p>
            <a:pPr lvl="1"/>
            <a:r>
              <a:rPr lang="en-GB" dirty="0" smtClean="0"/>
              <a:t>can use different unwinding bounds for different loops</a:t>
            </a:r>
          </a:p>
          <a:p>
            <a:pPr>
              <a:buFont typeface="Arial Unicode MS" pitchFamily="34" charset="-128"/>
              <a:buChar char="⇒"/>
            </a:pPr>
            <a:r>
              <a:rPr lang="en-GB" dirty="0" smtClean="0"/>
              <a:t>each statement is executed at most once</a:t>
            </a:r>
          </a:p>
          <a:p>
            <a:endParaRPr lang="en-GB" dirty="0" smtClean="0"/>
          </a:p>
          <a:p>
            <a:r>
              <a:rPr lang="en-GB" dirty="0" smtClean="0"/>
              <a:t>to check whether unwinding is sufficient special “unwinding assertion” claims are added</a:t>
            </a:r>
          </a:p>
          <a:p>
            <a:pPr lvl="0">
              <a:buClr>
                <a:srgbClr val="000000"/>
              </a:buClr>
              <a:buFont typeface="Arial Unicode MS" pitchFamily="34" charset="-128"/>
              <a:buChar char="⇒"/>
            </a:pPr>
            <a:r>
              <a:rPr lang="en-GB" dirty="0" smtClean="0">
                <a:solidFill>
                  <a:srgbClr val="000000"/>
                </a:solidFill>
              </a:rPr>
              <a:t>if a program satisfies all of its claims and all</a:t>
            </a:r>
            <a:br>
              <a:rPr lang="en-GB" dirty="0" smtClean="0">
                <a:solidFill>
                  <a:srgbClr val="000000"/>
                </a:solidFill>
              </a:rPr>
            </a:br>
            <a:r>
              <a:rPr lang="en-GB" dirty="0" smtClean="0">
                <a:solidFill>
                  <a:srgbClr val="000000"/>
                </a:solidFill>
              </a:rPr>
              <a:t>unwinding assertions then it is correct!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Loop unwinding</a:t>
            </a:r>
            <a:endParaRPr lang="en-GB" dirty="0"/>
          </a:p>
        </p:txBody>
      </p:sp>
      <p:sp>
        <p:nvSpPr>
          <p:cNvPr id="3" name="AutoShape 4"/>
          <p:cNvSpPr>
            <a:spLocks noChangeArrowheads="1"/>
          </p:cNvSpPr>
          <p:nvPr/>
        </p:nvSpPr>
        <p:spPr bwMode="auto">
          <a:xfrm>
            <a:off x="395288" y="1066800"/>
            <a:ext cx="4329112" cy="5040313"/>
          </a:xfrm>
          <a:prstGeom prst="foldedCorner">
            <a:avLst>
              <a:gd name="adj" fmla="val 6157"/>
            </a:avLst>
          </a:prstGeom>
          <a:solidFill>
            <a:srgbClr val="FFFFCC"/>
          </a:solidFill>
          <a:ln w="317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90488" tIns="44450" rIns="90488" bIns="44450"/>
          <a:lstStyle/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void f(...) {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  ...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  while(</a:t>
            </a:r>
            <a:r>
              <a:rPr lang="en-US" sz="2000" b="1" noProof="1">
                <a:solidFill>
                  <a:schemeClr val="hlink"/>
                </a:solidFill>
                <a:latin typeface="Lucida Sans Typewriter" pitchFamily="49" charset="0"/>
              </a:rPr>
              <a:t>cond</a:t>
            </a:r>
            <a:r>
              <a:rPr lang="en-US" sz="2000" noProof="1">
                <a:latin typeface="Lucida Sans Typewriter" pitchFamily="49" charset="0"/>
              </a:rPr>
              <a:t>) {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effectLst>
                  <a:outerShdw blurRad="38100" dist="38100" dir="2700000" algn="tl">
                    <a:srgbClr val="FFFFFF"/>
                  </a:outerShdw>
                </a:effectLst>
                <a:latin typeface="Lucida Sans Typewriter" pitchFamily="49" charset="0"/>
              </a:rPr>
              <a:t>    </a:t>
            </a:r>
            <a:r>
              <a:rPr lang="en-US" sz="2000" b="1" noProof="1">
                <a:solidFill>
                  <a:srgbClr val="33CC33"/>
                </a:solidFill>
                <a:latin typeface="Lucida Sans Typewriter" pitchFamily="49" charset="0"/>
              </a:rPr>
              <a:t>Body;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  }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  Remainder;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Loop unwinding</a:t>
            </a:r>
            <a:endParaRPr lang="en-GB" dirty="0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381000" y="1066800"/>
            <a:ext cx="4343400" cy="5040313"/>
          </a:xfrm>
          <a:prstGeom prst="foldedCorner">
            <a:avLst>
              <a:gd name="adj" fmla="val 6157"/>
            </a:avLst>
          </a:prstGeom>
          <a:solidFill>
            <a:srgbClr val="FFFFCC"/>
          </a:solidFill>
          <a:ln w="317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90488" tIns="44450" rIns="90488" bIns="44450"/>
          <a:lstStyle/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void f(...) {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  ...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  if(</a:t>
            </a:r>
            <a:r>
              <a:rPr lang="en-US" sz="2000" b="1" noProof="1">
                <a:solidFill>
                  <a:schemeClr val="hlink"/>
                </a:solidFill>
                <a:latin typeface="Lucida Sans Typewriter" pitchFamily="49" charset="0"/>
              </a:rPr>
              <a:t>cond</a:t>
            </a:r>
            <a:r>
              <a:rPr lang="en-US" sz="2000" noProof="1">
                <a:latin typeface="Lucida Sans Typewriter" pitchFamily="49" charset="0"/>
              </a:rPr>
              <a:t>) {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    </a:t>
            </a:r>
            <a:r>
              <a:rPr lang="en-US" sz="2000" b="1" noProof="1">
                <a:solidFill>
                  <a:srgbClr val="33CC33"/>
                </a:solidFill>
                <a:latin typeface="Lucida Sans Typewriter" pitchFamily="49" charset="0"/>
              </a:rPr>
              <a:t>Body;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    while(</a:t>
            </a:r>
            <a:r>
              <a:rPr lang="en-US" sz="2000" b="1" noProof="1">
                <a:solidFill>
                  <a:schemeClr val="hlink"/>
                </a:solidFill>
                <a:latin typeface="Lucida Sans Typewriter" pitchFamily="49" charset="0"/>
              </a:rPr>
              <a:t>cond</a:t>
            </a:r>
            <a:r>
              <a:rPr lang="en-US" sz="2000" noProof="1">
                <a:latin typeface="Lucida Sans Typewriter" pitchFamily="49" charset="0"/>
              </a:rPr>
              <a:t>) {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effectLst>
                  <a:outerShdw blurRad="38100" dist="38100" dir="2700000" algn="tl">
                    <a:srgbClr val="FFFFFF"/>
                  </a:outerShdw>
                </a:effectLst>
                <a:latin typeface="Lucida Sans Typewriter" pitchFamily="49" charset="0"/>
              </a:rPr>
              <a:t>      </a:t>
            </a:r>
            <a:r>
              <a:rPr lang="en-US" sz="2000" b="1" noProof="1">
                <a:solidFill>
                  <a:srgbClr val="33CC33"/>
                </a:solidFill>
                <a:latin typeface="Lucida Sans Typewriter" pitchFamily="49" charset="0"/>
              </a:rPr>
              <a:t>Body;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    }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  }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  Remainder;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000" noProof="1">
                <a:latin typeface="Lucida Sans Typewriter" pitchFamily="49" charset="0"/>
              </a:rPr>
              <a:t>}</a:t>
            </a: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2362200" y="1066800"/>
            <a:ext cx="2895600" cy="1143000"/>
          </a:xfrm>
          <a:prstGeom prst="wedgeEllipseCallout">
            <a:avLst>
              <a:gd name="adj1" fmla="val -64577"/>
              <a:gd name="adj2" fmla="val 47865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lIns="90488" tIns="44450" rIns="90488" bIns="44450"/>
          <a:lstStyle/>
          <a:p>
            <a:pPr>
              <a:lnSpc>
                <a:spcPct val="93000"/>
              </a:lnSpc>
              <a:buClr>
                <a:schemeClr val="hlink"/>
              </a:buClr>
              <a:buFont typeface="Wingdings" charset="0"/>
              <a:buNone/>
              <a:defRPr/>
            </a:pPr>
            <a:r>
              <a:rPr lang="en-US" sz="2800" dirty="0" smtClean="0">
                <a:latin typeface="+mn-lt"/>
                <a:ea typeface="MS PGothic" charset="0"/>
                <a:cs typeface="MS PGothic" charset="0"/>
              </a:rPr>
              <a:t>unwind one iteration</a:t>
            </a:r>
            <a:endParaRPr lang="en-US" sz="2800" dirty="0">
              <a:latin typeface="+mn-lt"/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39640</TotalTime>
  <Words>1671</Words>
  <Application>Microsoft Macintosh PowerPoint</Application>
  <PresentationFormat>On-screen Show (4:3)</PresentationFormat>
  <Paragraphs>381</Paragraphs>
  <Slides>28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Default Design</vt:lpstr>
      <vt:lpstr>1_Default Design</vt:lpstr>
      <vt:lpstr>PowerPoint Presentation</vt:lpstr>
      <vt:lpstr>SAT/SMT-based BMC tools for C</vt:lpstr>
      <vt:lpstr>SAT/SMT-based BMC tools for C</vt:lpstr>
      <vt:lpstr>SAT/SMT-based BMC tools for C</vt:lpstr>
      <vt:lpstr>SAT/SMT-based BMC tools for C</vt:lpstr>
      <vt:lpstr>Control flow simplifications</vt:lpstr>
      <vt:lpstr>Loop unwinding</vt:lpstr>
      <vt:lpstr>Loop unwinding</vt:lpstr>
      <vt:lpstr>Loop unwinding</vt:lpstr>
      <vt:lpstr>Loop unwinding</vt:lpstr>
      <vt:lpstr>Loop unwinding</vt:lpstr>
      <vt:lpstr>Loop unwinding</vt:lpstr>
      <vt:lpstr>Safety conditions</vt:lpstr>
      <vt:lpstr>Transforming straight-line programs into equations</vt:lpstr>
      <vt:lpstr>Transforming loop-free programs into equations</vt:lpstr>
      <vt:lpstr>Transforming loop-free programs into equations</vt:lpstr>
      <vt:lpstr>Transforming loop-free programs into equations</vt:lpstr>
      <vt:lpstr>Bit-blasting</vt:lpstr>
      <vt:lpstr>Bit-blasting arithmetic operations</vt:lpstr>
      <vt:lpstr>Bit-blasting arithmetic operations</vt:lpstr>
      <vt:lpstr>Handling arrays</vt:lpstr>
      <vt:lpstr>Handling arrays with theories</vt:lpstr>
      <vt:lpstr>Memory handling</vt:lpstr>
      <vt:lpstr>Memory handling</vt:lpstr>
      <vt:lpstr>SAT vs. SMT </vt:lpstr>
      <vt:lpstr>Modelling with non-determinism</vt:lpstr>
      <vt:lpstr>Modelling with non-determinism</vt:lpstr>
      <vt:lpstr>Modelling with non-determinism</vt:lpstr>
    </vt:vector>
  </TitlesOfParts>
  <Manager/>
  <Company>U Southampton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Bounded Model Checking 2</dc:title>
  <dc:subject/>
  <dc:creator>Gennaro Parlato</dc:creator>
  <cp:keywords/>
  <dc:description/>
  <cp:lastModifiedBy>User</cp:lastModifiedBy>
  <cp:revision>211</cp:revision>
  <cp:lastPrinted>1601-01-01T00:00:00Z</cp:lastPrinted>
  <dcterms:created xsi:type="dcterms:W3CDTF">1601-01-01T00:00:00Z</dcterms:created>
  <dcterms:modified xsi:type="dcterms:W3CDTF">2018-05-15T09:00:59Z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